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7">
  <p:sldMasterIdLst>
    <p:sldMasterId id="2147483649" r:id="rId4"/>
  </p:sldMasterIdLst>
  <p:notesMasterIdLst>
    <p:notesMasterId r:id="rId23"/>
  </p:notesMasterIdLst>
  <p:handoutMasterIdLst>
    <p:handoutMasterId r:id="rId24"/>
  </p:handoutMasterIdLst>
  <p:sldIdLst>
    <p:sldId id="702" r:id="rId5"/>
    <p:sldId id="705" r:id="rId6"/>
    <p:sldId id="699" r:id="rId7"/>
    <p:sldId id="689" r:id="rId8"/>
    <p:sldId id="707" r:id="rId9"/>
    <p:sldId id="690" r:id="rId10"/>
    <p:sldId id="691" r:id="rId11"/>
    <p:sldId id="692" r:id="rId12"/>
    <p:sldId id="694" r:id="rId13"/>
    <p:sldId id="696" r:id="rId14"/>
    <p:sldId id="697" r:id="rId15"/>
    <p:sldId id="698" r:id="rId16"/>
    <p:sldId id="703" r:id="rId17"/>
    <p:sldId id="704" r:id="rId18"/>
    <p:sldId id="706" r:id="rId19"/>
    <p:sldId id="708" r:id="rId20"/>
    <p:sldId id="700" r:id="rId21"/>
    <p:sldId id="687" r:id="rId22"/>
  </p:sldIdLst>
  <p:sldSz cx="9144000" cy="6858000" type="screen4x3"/>
  <p:notesSz cx="6797675" cy="9926638"/>
  <p:defaultTextStyle>
    <a:defPPr>
      <a:defRPr lang="sv-SE"/>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 uri="{2D200454-40CA-4A62-9FC3-DE9A4176ACB9}">
      <p15:notesGuideLst xmlns:p15="http://schemas.microsoft.com/office/powerpoint/2012/main">
        <p15:guide id="1" orient="horz" pos="3126" userDrawn="1">
          <p15:clr>
            <a:srgbClr val="A4A3A4"/>
          </p15:clr>
        </p15:guide>
        <p15:guide id="2" pos="2140"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åkansson Mattias" initials="HM" lastIdx="9" clrIdx="0">
    <p:extLst>
      <p:ext uri="{19B8F6BF-5375-455C-9EA6-DF929625EA0E}">
        <p15:presenceInfo xmlns:p15="http://schemas.microsoft.com/office/powerpoint/2012/main" userId="S-1-5-21-1708537768-682003330-725345543-155730"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llanmörkt format 2 - Dekorfärg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llanmörkt format 2 - Dekorfärg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9DCAF9ED-07DC-4A11-8D7F-57B35C25682E}" styleName="Mellanmörkt format 1 - Dekorfärg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9D7B26C5-4107-4FEC-AEDC-1716B250A1EF}" styleName="Ljust format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1E171933-4619-4E11-9A3F-F7608DF75F80}" styleName="Mellanmörkt format 1 - Dekorfärg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 styleId="{00A15C55-8517-42AA-B614-E9B94910E393}" styleName="Mellanmörkt format 2 - Dekorfärg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E929F9F4-4A8F-4326-A1B4-22849713DDAB}" styleName="Mörkt format 1 - Dekorfärg 4">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4"/>
          </a:solidFill>
        </a:fill>
      </a:tcStyle>
    </a:wholeTbl>
    <a:band1H>
      <a:tcStyle>
        <a:tcBdr/>
        <a:fill>
          <a:solidFill>
            <a:schemeClr val="accent4">
              <a:shade val="60000"/>
            </a:schemeClr>
          </a:solidFill>
        </a:fill>
      </a:tcStyle>
    </a:band1H>
    <a:band1V>
      <a:tcStyle>
        <a:tcBdr/>
        <a:fill>
          <a:solidFill>
            <a:schemeClr val="accent4">
              <a:shade val="60000"/>
            </a:schemeClr>
          </a:solidFill>
        </a:fill>
      </a:tcStyle>
    </a:band1V>
    <a:lastCol>
      <a:tcTxStyle b="on"/>
      <a:tcStyle>
        <a:tcBdr>
          <a:left>
            <a:ln w="25400" cmpd="sng">
              <a:solidFill>
                <a:schemeClr val="lt1"/>
              </a:solidFill>
            </a:ln>
          </a:left>
        </a:tcBdr>
        <a:fill>
          <a:solidFill>
            <a:schemeClr val="accent4">
              <a:shade val="60000"/>
            </a:schemeClr>
          </a:solidFill>
        </a:fill>
      </a:tcStyle>
    </a:lastCol>
    <a:firstCol>
      <a:tcTxStyle b="on"/>
      <a:tcStyle>
        <a:tcBdr>
          <a:right>
            <a:ln w="25400" cmpd="sng">
              <a:solidFill>
                <a:schemeClr val="lt1"/>
              </a:solidFill>
            </a:ln>
          </a:right>
        </a:tcBdr>
        <a:fill>
          <a:solidFill>
            <a:schemeClr val="accent4">
              <a:shade val="60000"/>
            </a:schemeClr>
          </a:solidFill>
        </a:fill>
      </a:tcStyle>
    </a:firstCol>
    <a:lastRow>
      <a:tcTxStyle b="on"/>
      <a:tcStyle>
        <a:tcBdr>
          <a:top>
            <a:ln w="25400" cmpd="sng">
              <a:solidFill>
                <a:schemeClr val="lt1"/>
              </a:solidFill>
            </a:ln>
          </a:top>
        </a:tcBdr>
        <a:fill>
          <a:solidFill>
            <a:schemeClr val="accent4">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AF606853-7671-496A-8E4F-DF71F8EC918B}" styleName="Mörkt format 1 - Dekorfärg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775DCB02-9BB8-47FD-8907-85C794F793BA}" styleName="Format med tema 1 - dekorfärg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E269D01E-BC32-4049-B463-5C60D7B0CCD2}" styleName="Format med tema 2 - dekorfärg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06799F8-075E-4A3A-A7F6-7FBC6576F1A4}" styleName="Format med tema 2 - dekorfärg 3">
    <a:tblBg>
      <a:fillRef idx="3">
        <a:schemeClr val="accent3"/>
      </a:fillRef>
      <a:effectRef idx="3">
        <a:schemeClr val="accent3"/>
      </a:effectRef>
    </a:tblBg>
    <a:wholeTbl>
      <a:tcTxStyle>
        <a:fontRef idx="minor">
          <a:scrgbClr r="0" g="0" b="0"/>
        </a:fontRef>
        <a:schemeClr val="lt1"/>
      </a:tcTxStyle>
      <a:tcStyle>
        <a:tcBdr>
          <a:left>
            <a:lnRef idx="1">
              <a:schemeClr val="accent3">
                <a:tint val="50000"/>
              </a:schemeClr>
            </a:lnRef>
          </a:left>
          <a:right>
            <a:lnRef idx="1">
              <a:schemeClr val="accent3">
                <a:tint val="50000"/>
              </a:schemeClr>
            </a:lnRef>
          </a:right>
          <a:top>
            <a:lnRef idx="1">
              <a:schemeClr val="accent3">
                <a:tint val="50000"/>
              </a:schemeClr>
            </a:lnRef>
          </a:top>
          <a:bottom>
            <a:lnRef idx="1">
              <a:schemeClr val="accent3">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EB9631B5-78F2-41C9-869B-9F39066F8104}" styleName="Mellanmörkt format 3 - Dekorfärg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C4B1156A-380E-4F78-BDF5-A606A8083BF9}" styleName="Medium Style 4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D03447BB-5D67-496B-8E87-E561075AD55C}" styleName="Dark Style 1 - Accent 3">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3"/>
          </a:solidFill>
        </a:fill>
      </a:tcStyle>
    </a:wholeTbl>
    <a:band1H>
      <a:tcStyle>
        <a:tcBdr/>
        <a:fill>
          <a:solidFill>
            <a:schemeClr val="accent3">
              <a:shade val="60000"/>
            </a:schemeClr>
          </a:solidFill>
        </a:fill>
      </a:tcStyle>
    </a:band1H>
    <a:band1V>
      <a:tcStyle>
        <a:tcBdr/>
        <a:fill>
          <a:solidFill>
            <a:schemeClr val="accent3">
              <a:shade val="60000"/>
            </a:schemeClr>
          </a:solidFill>
        </a:fill>
      </a:tcStyle>
    </a:band1V>
    <a:lastCol>
      <a:tcTxStyle b="on"/>
      <a:tcStyle>
        <a:tcBdr>
          <a:left>
            <a:ln w="25400" cmpd="sng">
              <a:solidFill>
                <a:schemeClr val="lt1"/>
              </a:solidFill>
            </a:ln>
          </a:left>
        </a:tcBdr>
        <a:fill>
          <a:solidFill>
            <a:schemeClr val="accent3">
              <a:shade val="60000"/>
            </a:schemeClr>
          </a:solidFill>
        </a:fill>
      </a:tcStyle>
    </a:lastCol>
    <a:firstCol>
      <a:tcTxStyle b="on"/>
      <a:tcStyle>
        <a:tcBdr>
          <a:right>
            <a:ln w="25400" cmpd="sng">
              <a:solidFill>
                <a:schemeClr val="lt1"/>
              </a:solidFill>
            </a:ln>
          </a:right>
        </a:tcBdr>
        <a:fill>
          <a:solidFill>
            <a:schemeClr val="accent3">
              <a:shade val="60000"/>
            </a:schemeClr>
          </a:solidFill>
        </a:fill>
      </a:tcStyle>
    </a:firstCol>
    <a:lastRow>
      <a:tcTxStyle b="on"/>
      <a:tcStyle>
        <a:tcBdr>
          <a:top>
            <a:ln w="25400" cmpd="sng">
              <a:solidFill>
                <a:schemeClr val="lt1"/>
              </a:solidFill>
            </a:ln>
          </a:top>
        </a:tcBdr>
        <a:fill>
          <a:solidFill>
            <a:schemeClr val="accent3">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5" d="100"/>
          <a:sy n="85" d="100"/>
        </p:scale>
        <p:origin x="2238" y="84"/>
      </p:cViewPr>
      <p:guideLst>
        <p:guide orient="horz" pos="2160"/>
        <p:guide pos="2880"/>
      </p:guideLst>
    </p:cSldViewPr>
  </p:slideViewPr>
  <p:notesTextViewPr>
    <p:cViewPr>
      <p:scale>
        <a:sx n="1" d="1"/>
        <a:sy n="1" d="1"/>
      </p:scale>
      <p:origin x="0" y="0"/>
    </p:cViewPr>
  </p:notesTextViewPr>
  <p:notesViewPr>
    <p:cSldViewPr snapToGrid="0">
      <p:cViewPr varScale="1">
        <p:scale>
          <a:sx n="66" d="100"/>
          <a:sy n="66" d="100"/>
        </p:scale>
        <p:origin x="0" y="0"/>
      </p:cViewPr>
      <p:guideLst>
        <p:guide orient="horz" pos="3126"/>
        <p:guide pos="214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commentAuthors" Target="commentAuthor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handoutMaster" Target="handoutMasters/handout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7090" name="Rectangle 2"/>
          <p:cNvSpPr>
            <a:spLocks noGrp="1" noChangeArrowheads="1"/>
          </p:cNvSpPr>
          <p:nvPr>
            <p:ph type="hdr" sz="quarter"/>
          </p:nvPr>
        </p:nvSpPr>
        <p:spPr bwMode="auto">
          <a:xfrm>
            <a:off x="0" y="0"/>
            <a:ext cx="2946247" cy="4967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108" tIns="46054" rIns="92108" bIns="46054" numCol="1" anchor="t" anchorCtr="0" compatLnSpc="1">
            <a:prstTxWarp prst="textNoShape">
              <a:avLst/>
            </a:prstTxWarp>
          </a:bodyPr>
          <a:lstStyle>
            <a:lvl1pPr>
              <a:defRPr sz="1200"/>
            </a:lvl1pPr>
          </a:lstStyle>
          <a:p>
            <a:pPr>
              <a:defRPr/>
            </a:pPr>
            <a:endParaRPr lang="sv-SE"/>
          </a:p>
        </p:txBody>
      </p:sp>
      <p:sp>
        <p:nvSpPr>
          <p:cNvPr id="217091" name="Rectangle 3"/>
          <p:cNvSpPr>
            <a:spLocks noGrp="1" noChangeArrowheads="1"/>
          </p:cNvSpPr>
          <p:nvPr>
            <p:ph type="dt" sz="quarter" idx="1"/>
          </p:nvPr>
        </p:nvSpPr>
        <p:spPr bwMode="auto">
          <a:xfrm>
            <a:off x="3849826" y="0"/>
            <a:ext cx="2946246" cy="4967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108" tIns="46054" rIns="92108" bIns="46054" numCol="1" anchor="t" anchorCtr="0" compatLnSpc="1">
            <a:prstTxWarp prst="textNoShape">
              <a:avLst/>
            </a:prstTxWarp>
          </a:bodyPr>
          <a:lstStyle>
            <a:lvl1pPr algn="r">
              <a:defRPr sz="1200"/>
            </a:lvl1pPr>
          </a:lstStyle>
          <a:p>
            <a:pPr>
              <a:defRPr/>
            </a:pPr>
            <a:endParaRPr lang="sv-SE"/>
          </a:p>
        </p:txBody>
      </p:sp>
      <p:sp>
        <p:nvSpPr>
          <p:cNvPr id="217092" name="Rectangle 4"/>
          <p:cNvSpPr>
            <a:spLocks noGrp="1" noChangeArrowheads="1"/>
          </p:cNvSpPr>
          <p:nvPr>
            <p:ph type="ftr" sz="quarter" idx="2"/>
          </p:nvPr>
        </p:nvSpPr>
        <p:spPr bwMode="auto">
          <a:xfrm>
            <a:off x="0" y="9428309"/>
            <a:ext cx="2946247" cy="4967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108" tIns="46054" rIns="92108" bIns="46054" numCol="1" anchor="b" anchorCtr="0" compatLnSpc="1">
            <a:prstTxWarp prst="textNoShape">
              <a:avLst/>
            </a:prstTxWarp>
          </a:bodyPr>
          <a:lstStyle>
            <a:lvl1pPr>
              <a:defRPr sz="1200"/>
            </a:lvl1pPr>
          </a:lstStyle>
          <a:p>
            <a:pPr>
              <a:defRPr/>
            </a:pPr>
            <a:endParaRPr lang="sv-SE"/>
          </a:p>
        </p:txBody>
      </p:sp>
      <p:sp>
        <p:nvSpPr>
          <p:cNvPr id="217093" name="Rectangle 5"/>
          <p:cNvSpPr>
            <a:spLocks noGrp="1" noChangeArrowheads="1"/>
          </p:cNvSpPr>
          <p:nvPr>
            <p:ph type="sldNum" sz="quarter" idx="3"/>
          </p:nvPr>
        </p:nvSpPr>
        <p:spPr bwMode="auto">
          <a:xfrm>
            <a:off x="3849826" y="9428309"/>
            <a:ext cx="2946246" cy="4967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108" tIns="46054" rIns="92108" bIns="46054" numCol="1" anchor="b" anchorCtr="0" compatLnSpc="1">
            <a:prstTxWarp prst="textNoShape">
              <a:avLst/>
            </a:prstTxWarp>
          </a:bodyPr>
          <a:lstStyle>
            <a:lvl1pPr algn="r">
              <a:defRPr sz="1200"/>
            </a:lvl1pPr>
          </a:lstStyle>
          <a:p>
            <a:pPr>
              <a:defRPr/>
            </a:pPr>
            <a:fld id="{B1A4CD88-908A-4664-9299-7BC02BD004DB}" type="slidenum">
              <a:rPr lang="sv-SE"/>
              <a:pPr>
                <a:defRPr/>
              </a:pPr>
              <a:t>‹#›</a:t>
            </a:fld>
            <a:endParaRPr lang="sv-SE"/>
          </a:p>
        </p:txBody>
      </p:sp>
    </p:spTree>
    <p:extLst>
      <p:ext uri="{BB962C8B-B14F-4D97-AF65-F5344CB8AC3E}">
        <p14:creationId xmlns:p14="http://schemas.microsoft.com/office/powerpoint/2010/main" val="273327345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6626" name="Rectangle 2"/>
          <p:cNvSpPr>
            <a:spLocks noGrp="1" noChangeArrowheads="1"/>
          </p:cNvSpPr>
          <p:nvPr>
            <p:ph type="hdr" sz="quarter"/>
          </p:nvPr>
        </p:nvSpPr>
        <p:spPr bwMode="auto">
          <a:xfrm>
            <a:off x="0" y="0"/>
            <a:ext cx="2946247" cy="4967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108" tIns="46054" rIns="92108" bIns="46054" numCol="1" anchor="t" anchorCtr="0" compatLnSpc="1">
            <a:prstTxWarp prst="textNoShape">
              <a:avLst/>
            </a:prstTxWarp>
          </a:bodyPr>
          <a:lstStyle>
            <a:lvl1pPr>
              <a:defRPr sz="1200"/>
            </a:lvl1pPr>
          </a:lstStyle>
          <a:p>
            <a:pPr>
              <a:defRPr/>
            </a:pPr>
            <a:endParaRPr lang="sv-SE"/>
          </a:p>
        </p:txBody>
      </p:sp>
      <p:sp>
        <p:nvSpPr>
          <p:cNvPr id="26627" name="Rectangle 3"/>
          <p:cNvSpPr>
            <a:spLocks noGrp="1" noChangeArrowheads="1"/>
          </p:cNvSpPr>
          <p:nvPr>
            <p:ph type="dt" idx="1"/>
          </p:nvPr>
        </p:nvSpPr>
        <p:spPr bwMode="auto">
          <a:xfrm>
            <a:off x="3849826" y="0"/>
            <a:ext cx="2946246" cy="4967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108" tIns="46054" rIns="92108" bIns="46054" numCol="1" anchor="t" anchorCtr="0" compatLnSpc="1">
            <a:prstTxWarp prst="textNoShape">
              <a:avLst/>
            </a:prstTxWarp>
          </a:bodyPr>
          <a:lstStyle>
            <a:lvl1pPr algn="r">
              <a:defRPr sz="1200"/>
            </a:lvl1pPr>
          </a:lstStyle>
          <a:p>
            <a:pPr>
              <a:defRPr/>
            </a:pPr>
            <a:endParaRPr lang="sv-SE"/>
          </a:p>
        </p:txBody>
      </p:sp>
      <p:sp>
        <p:nvSpPr>
          <p:cNvPr id="40964" name="Rectangle 4"/>
          <p:cNvSpPr>
            <a:spLocks noGrp="1" noRot="1" noChangeAspect="1" noChangeArrowheads="1" noTextEdit="1"/>
          </p:cNvSpPr>
          <p:nvPr>
            <p:ph type="sldImg" idx="2"/>
          </p:nvPr>
        </p:nvSpPr>
        <p:spPr bwMode="auto">
          <a:xfrm>
            <a:off x="917575" y="744538"/>
            <a:ext cx="4964113" cy="3722687"/>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26629" name="Rectangle 5"/>
          <p:cNvSpPr>
            <a:spLocks noGrp="1" noChangeArrowheads="1"/>
          </p:cNvSpPr>
          <p:nvPr>
            <p:ph type="body" sz="quarter" idx="3"/>
          </p:nvPr>
        </p:nvSpPr>
        <p:spPr bwMode="auto">
          <a:xfrm>
            <a:off x="679288" y="4714953"/>
            <a:ext cx="5439101" cy="44673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108" tIns="46054" rIns="92108" bIns="46054" numCol="1" anchor="t" anchorCtr="0" compatLnSpc="1">
            <a:prstTxWarp prst="textNoShape">
              <a:avLst/>
            </a:prstTxWarp>
          </a:bodyPr>
          <a:lstStyle/>
          <a:p>
            <a:pPr lvl="0"/>
            <a:r>
              <a:rPr lang="sv-SE" noProof="0"/>
              <a:t>Klicka här för att ändra format på bakgrundstexten</a:t>
            </a:r>
          </a:p>
          <a:p>
            <a:pPr lvl="1"/>
            <a:r>
              <a:rPr lang="sv-SE" noProof="0"/>
              <a:t>Nivå två</a:t>
            </a:r>
          </a:p>
          <a:p>
            <a:pPr lvl="2"/>
            <a:r>
              <a:rPr lang="sv-SE" noProof="0"/>
              <a:t>Nivå tre</a:t>
            </a:r>
          </a:p>
          <a:p>
            <a:pPr lvl="3"/>
            <a:r>
              <a:rPr lang="sv-SE" noProof="0"/>
              <a:t>Nivå fyra</a:t>
            </a:r>
          </a:p>
          <a:p>
            <a:pPr lvl="4"/>
            <a:r>
              <a:rPr lang="sv-SE" noProof="0"/>
              <a:t>Nivå fem</a:t>
            </a:r>
          </a:p>
        </p:txBody>
      </p:sp>
      <p:sp>
        <p:nvSpPr>
          <p:cNvPr id="26630" name="Rectangle 6"/>
          <p:cNvSpPr>
            <a:spLocks noGrp="1" noChangeArrowheads="1"/>
          </p:cNvSpPr>
          <p:nvPr>
            <p:ph type="ftr" sz="quarter" idx="4"/>
          </p:nvPr>
        </p:nvSpPr>
        <p:spPr bwMode="auto">
          <a:xfrm>
            <a:off x="0" y="9428309"/>
            <a:ext cx="2946247" cy="4967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108" tIns="46054" rIns="92108" bIns="46054" numCol="1" anchor="b" anchorCtr="0" compatLnSpc="1">
            <a:prstTxWarp prst="textNoShape">
              <a:avLst/>
            </a:prstTxWarp>
          </a:bodyPr>
          <a:lstStyle>
            <a:lvl1pPr>
              <a:defRPr sz="1200"/>
            </a:lvl1pPr>
          </a:lstStyle>
          <a:p>
            <a:pPr>
              <a:defRPr/>
            </a:pPr>
            <a:endParaRPr lang="sv-SE"/>
          </a:p>
        </p:txBody>
      </p:sp>
      <p:sp>
        <p:nvSpPr>
          <p:cNvPr id="26631" name="Rectangle 7"/>
          <p:cNvSpPr>
            <a:spLocks noGrp="1" noChangeArrowheads="1"/>
          </p:cNvSpPr>
          <p:nvPr>
            <p:ph type="sldNum" sz="quarter" idx="5"/>
          </p:nvPr>
        </p:nvSpPr>
        <p:spPr bwMode="auto">
          <a:xfrm>
            <a:off x="3849826" y="9428309"/>
            <a:ext cx="2946246" cy="4967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108" tIns="46054" rIns="92108" bIns="46054" numCol="1" anchor="b" anchorCtr="0" compatLnSpc="1">
            <a:prstTxWarp prst="textNoShape">
              <a:avLst/>
            </a:prstTxWarp>
          </a:bodyPr>
          <a:lstStyle>
            <a:lvl1pPr algn="r">
              <a:defRPr sz="1200"/>
            </a:lvl1pPr>
          </a:lstStyle>
          <a:p>
            <a:pPr>
              <a:defRPr/>
            </a:pPr>
            <a:fld id="{4242FCA8-96E6-45D1-B067-88C6258406D6}" type="slidenum">
              <a:rPr lang="sv-SE"/>
              <a:pPr>
                <a:defRPr/>
              </a:pPr>
              <a:t>‹#›</a:t>
            </a:fld>
            <a:endParaRPr lang="sv-SE"/>
          </a:p>
        </p:txBody>
      </p:sp>
    </p:spTree>
    <p:extLst>
      <p:ext uri="{BB962C8B-B14F-4D97-AF65-F5344CB8AC3E}">
        <p14:creationId xmlns:p14="http://schemas.microsoft.com/office/powerpoint/2010/main" val="4740954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17575" y="744538"/>
            <a:ext cx="4964113" cy="3722687"/>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4242FCA8-96E6-45D1-B067-88C6258406D6}" type="slidenum">
              <a:rPr lang="en-US" smtClean="0"/>
              <a:pPr>
                <a:defRPr/>
              </a:pPr>
              <a:t>3</a:t>
            </a:fld>
            <a:endParaRPr lang="en-US" dirty="0"/>
          </a:p>
        </p:txBody>
      </p:sp>
    </p:spTree>
    <p:extLst>
      <p:ext uri="{BB962C8B-B14F-4D97-AF65-F5344CB8AC3E}">
        <p14:creationId xmlns:p14="http://schemas.microsoft.com/office/powerpoint/2010/main" val="1428980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17575" y="744538"/>
            <a:ext cx="4964113" cy="3722687"/>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4242FCA8-96E6-45D1-B067-88C6258406D6}" type="slidenum">
              <a:rPr lang="en-US" smtClean="0"/>
              <a:pPr>
                <a:defRPr/>
              </a:pPr>
              <a:t>17</a:t>
            </a:fld>
            <a:endParaRPr lang="en-US" dirty="0"/>
          </a:p>
        </p:txBody>
      </p:sp>
    </p:spTree>
    <p:extLst>
      <p:ext uri="{BB962C8B-B14F-4D97-AF65-F5344CB8AC3E}">
        <p14:creationId xmlns:p14="http://schemas.microsoft.com/office/powerpoint/2010/main" val="20762830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Rubrikbild">
    <p:spTree>
      <p:nvGrpSpPr>
        <p:cNvPr id="1" name=""/>
        <p:cNvGrpSpPr/>
        <p:nvPr/>
      </p:nvGrpSpPr>
      <p:grpSpPr>
        <a:xfrm>
          <a:off x="0" y="0"/>
          <a:ext cx="0" cy="0"/>
          <a:chOff x="0" y="0"/>
          <a:chExt cx="0" cy="0"/>
        </a:xfrm>
      </p:grpSpPr>
      <p:sp>
        <p:nvSpPr>
          <p:cNvPr id="4" name="Line 2"/>
          <p:cNvSpPr>
            <a:spLocks noChangeShapeType="1"/>
          </p:cNvSpPr>
          <p:nvPr/>
        </p:nvSpPr>
        <p:spPr bwMode="auto">
          <a:xfrm>
            <a:off x="252414" y="1773238"/>
            <a:ext cx="8024812" cy="0"/>
          </a:xfrm>
          <a:prstGeom prst="line">
            <a:avLst/>
          </a:prstGeom>
          <a:noFill/>
          <a:ln w="9525">
            <a:solidFill>
              <a:schemeClr val="hlink"/>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5123" name="Rectangle 3"/>
          <p:cNvSpPr>
            <a:spLocks noGrp="1" noChangeArrowheads="1"/>
          </p:cNvSpPr>
          <p:nvPr>
            <p:ph type="ctrTitle" sz="quarter"/>
          </p:nvPr>
        </p:nvSpPr>
        <p:spPr>
          <a:xfrm>
            <a:off x="381000" y="381000"/>
            <a:ext cx="7772400" cy="1143000"/>
          </a:xfrm>
        </p:spPr>
        <p:txBody>
          <a:bodyPr/>
          <a:lstStyle>
            <a:lvl1pPr>
              <a:defRPr/>
            </a:lvl1pPr>
          </a:lstStyle>
          <a:p>
            <a:pPr lvl="0"/>
            <a:r>
              <a:rPr lang="en-US" noProof="0" dirty="0" err="1"/>
              <a:t>Klicka</a:t>
            </a:r>
            <a:r>
              <a:rPr lang="en-US" noProof="0" dirty="0"/>
              <a:t> </a:t>
            </a:r>
            <a:r>
              <a:rPr lang="en-US" noProof="0" dirty="0" err="1"/>
              <a:t>här</a:t>
            </a:r>
            <a:r>
              <a:rPr lang="en-US" noProof="0" dirty="0"/>
              <a:t> för </a:t>
            </a:r>
            <a:r>
              <a:rPr lang="en-US" noProof="0" dirty="0" err="1"/>
              <a:t>att</a:t>
            </a:r>
            <a:r>
              <a:rPr lang="en-US" noProof="0" dirty="0"/>
              <a:t> </a:t>
            </a:r>
            <a:r>
              <a:rPr lang="en-US" noProof="0" dirty="0" err="1"/>
              <a:t>redigera</a:t>
            </a:r>
            <a:r>
              <a:rPr lang="en-US" noProof="0" dirty="0"/>
              <a:t> </a:t>
            </a:r>
            <a:r>
              <a:rPr lang="en-US" noProof="0" dirty="0" err="1"/>
              <a:t>rubrikbakgrunden</a:t>
            </a:r>
            <a:endParaRPr lang="en-US" noProof="0" dirty="0"/>
          </a:p>
        </p:txBody>
      </p:sp>
      <p:sp>
        <p:nvSpPr>
          <p:cNvPr id="5124" name="Rectangle 4"/>
          <p:cNvSpPr>
            <a:spLocks noGrp="1" noChangeArrowheads="1"/>
          </p:cNvSpPr>
          <p:nvPr>
            <p:ph type="subTitle" sz="quarter" idx="1"/>
          </p:nvPr>
        </p:nvSpPr>
        <p:spPr>
          <a:xfrm>
            <a:off x="422277" y="1905000"/>
            <a:ext cx="8088313" cy="4038600"/>
          </a:xfrm>
        </p:spPr>
        <p:txBody>
          <a:bodyPr/>
          <a:lstStyle>
            <a:lvl1pPr marL="0" indent="0" algn="ctr">
              <a:buFont typeface="Monotype Sorts" pitchFamily="2" charset="2"/>
              <a:buNone/>
              <a:defRPr/>
            </a:lvl1pPr>
          </a:lstStyle>
          <a:p>
            <a:pPr lvl="0"/>
            <a:r>
              <a:rPr lang="en-US" noProof="0" dirty="0" err="1"/>
              <a:t>Klicka</a:t>
            </a:r>
            <a:r>
              <a:rPr lang="en-US" noProof="0" dirty="0"/>
              <a:t> </a:t>
            </a:r>
            <a:r>
              <a:rPr lang="en-US" noProof="0" dirty="0" err="1"/>
              <a:t>här</a:t>
            </a:r>
            <a:r>
              <a:rPr lang="en-US" noProof="0" dirty="0"/>
              <a:t> för </a:t>
            </a:r>
            <a:r>
              <a:rPr lang="en-US" noProof="0" dirty="0" err="1"/>
              <a:t>att</a:t>
            </a:r>
            <a:r>
              <a:rPr lang="en-US" noProof="0" dirty="0"/>
              <a:t> </a:t>
            </a:r>
            <a:r>
              <a:rPr lang="en-US" noProof="0" dirty="0" err="1"/>
              <a:t>redigera</a:t>
            </a:r>
            <a:r>
              <a:rPr lang="en-US" noProof="0" dirty="0"/>
              <a:t> </a:t>
            </a:r>
            <a:r>
              <a:rPr lang="en-US" noProof="0" dirty="0" err="1"/>
              <a:t>underrubrikbakgrunden</a:t>
            </a:r>
            <a:endParaRPr lang="en-US" noProof="0" dirty="0"/>
          </a:p>
        </p:txBody>
      </p:sp>
      <p:sp>
        <p:nvSpPr>
          <p:cNvPr id="5" name="Rectangle 5"/>
          <p:cNvSpPr>
            <a:spLocks noGrp="1" noChangeArrowheads="1"/>
          </p:cNvSpPr>
          <p:nvPr>
            <p:ph type="dt" sz="quarter" idx="10"/>
          </p:nvPr>
        </p:nvSpPr>
        <p:spPr>
          <a:xfrm>
            <a:off x="381000" y="6248400"/>
            <a:ext cx="1905000" cy="457200"/>
          </a:xfrm>
        </p:spPr>
        <p:txBody>
          <a:bodyPr/>
          <a:lstStyle>
            <a:lvl1pPr>
              <a:defRPr>
                <a:solidFill>
                  <a:schemeClr val="tx1"/>
                </a:solidFill>
              </a:defRPr>
            </a:lvl1pPr>
          </a:lstStyle>
          <a:p>
            <a:pPr>
              <a:defRPr/>
            </a:pPr>
            <a:endParaRPr lang="en-US" dirty="0"/>
          </a:p>
        </p:txBody>
      </p:sp>
      <p:sp>
        <p:nvSpPr>
          <p:cNvPr id="6" name="Rectangle 6"/>
          <p:cNvSpPr>
            <a:spLocks noGrp="1" noChangeArrowheads="1"/>
          </p:cNvSpPr>
          <p:nvPr>
            <p:ph type="ftr" sz="quarter" idx="11"/>
          </p:nvPr>
        </p:nvSpPr>
        <p:spPr>
          <a:xfrm>
            <a:off x="3124200" y="6248400"/>
            <a:ext cx="2895600" cy="457200"/>
          </a:xfrm>
        </p:spPr>
        <p:txBody>
          <a:bodyPr/>
          <a:lstStyle>
            <a:lvl1pPr>
              <a:defRPr>
                <a:solidFill>
                  <a:schemeClr val="tx1"/>
                </a:solidFill>
              </a:defRPr>
            </a:lvl1pPr>
          </a:lstStyle>
          <a:p>
            <a:pPr>
              <a:defRPr/>
            </a:pPr>
            <a:endParaRPr lang="en-US" dirty="0"/>
          </a:p>
        </p:txBody>
      </p:sp>
      <p:sp>
        <p:nvSpPr>
          <p:cNvPr id="7" name="Rectangle 7"/>
          <p:cNvSpPr>
            <a:spLocks noGrp="1" noChangeArrowheads="1"/>
          </p:cNvSpPr>
          <p:nvPr>
            <p:ph type="sldNum" sz="quarter" idx="12"/>
          </p:nvPr>
        </p:nvSpPr>
        <p:spPr bwMode="auto">
          <a:xfrm>
            <a:off x="6858000" y="6248400"/>
            <a:ext cx="1905000" cy="457200"/>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2075" tIns="46038" rIns="92075" bIns="46038" numCol="1" anchor="ctr" anchorCtr="0" compatLnSpc="1">
            <a:prstTxWarp prst="textNoShape">
              <a:avLst/>
            </a:prstTxWarp>
          </a:bodyPr>
          <a:lstStyle>
            <a:lvl1pPr algn="r" eaLnBrk="0" hangingPunct="0">
              <a:defRPr sz="1400">
                <a:latin typeface="+mn-lt"/>
              </a:defRPr>
            </a:lvl1pPr>
          </a:lstStyle>
          <a:p>
            <a:pPr>
              <a:defRPr/>
            </a:pPr>
            <a:fld id="{9246274C-731E-494F-A329-AF6C19CFD775}" type="slidenum">
              <a:rPr lang="en-US" smtClean="0"/>
              <a:pPr>
                <a:defRPr/>
              </a:pPr>
              <a:t>‹#›</a:t>
            </a:fld>
            <a:endParaRPr lang="en-US" dirty="0"/>
          </a:p>
        </p:txBody>
      </p:sp>
    </p:spTree>
    <p:extLst>
      <p:ext uri="{BB962C8B-B14F-4D97-AF65-F5344CB8AC3E}">
        <p14:creationId xmlns:p14="http://schemas.microsoft.com/office/powerpoint/2010/main" val="12771473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Rubrik och innehåll">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en-US" dirty="0" err="1"/>
              <a:t>Klicka</a:t>
            </a:r>
            <a:r>
              <a:rPr lang="en-US" dirty="0"/>
              <a:t> </a:t>
            </a:r>
            <a:r>
              <a:rPr lang="en-US" dirty="0" err="1"/>
              <a:t>här</a:t>
            </a:r>
            <a:r>
              <a:rPr lang="en-US" dirty="0"/>
              <a:t> för </a:t>
            </a:r>
            <a:r>
              <a:rPr lang="en-US" dirty="0" err="1"/>
              <a:t>att</a:t>
            </a:r>
            <a:r>
              <a:rPr lang="en-US" dirty="0"/>
              <a:t> </a:t>
            </a:r>
            <a:r>
              <a:rPr lang="en-US" dirty="0" err="1"/>
              <a:t>ändra</a:t>
            </a:r>
            <a:r>
              <a:rPr lang="en-US" dirty="0"/>
              <a:t> format</a:t>
            </a:r>
          </a:p>
        </p:txBody>
      </p:sp>
      <p:sp>
        <p:nvSpPr>
          <p:cNvPr id="3" name="Platshållare för innehåll 2"/>
          <p:cNvSpPr>
            <a:spLocks noGrp="1"/>
          </p:cNvSpPr>
          <p:nvPr>
            <p:ph idx="1"/>
          </p:nvPr>
        </p:nvSpPr>
        <p:spPr/>
        <p:txBody>
          <a:bodyPr/>
          <a:lstStyle>
            <a:lvl1pPr marL="342891" indent="-342891">
              <a:buFont typeface="Times New Roman" panose="02020603050405020304" pitchFamily="18" charset="0"/>
              <a:buChar char="♦"/>
              <a:defRPr/>
            </a:lvl1pPr>
          </a:lstStyle>
          <a:p>
            <a:pPr lvl="0"/>
            <a:r>
              <a:rPr lang="en-US" dirty="0" err="1"/>
              <a:t>Klicka</a:t>
            </a:r>
            <a:r>
              <a:rPr lang="en-US" dirty="0"/>
              <a:t> </a:t>
            </a:r>
            <a:r>
              <a:rPr lang="en-US" dirty="0" err="1"/>
              <a:t>här</a:t>
            </a:r>
            <a:r>
              <a:rPr lang="en-US" dirty="0"/>
              <a:t> för </a:t>
            </a:r>
            <a:r>
              <a:rPr lang="en-US" dirty="0" err="1"/>
              <a:t>att</a:t>
            </a:r>
            <a:r>
              <a:rPr lang="en-US" dirty="0"/>
              <a:t> </a:t>
            </a:r>
            <a:r>
              <a:rPr lang="en-US" dirty="0" err="1"/>
              <a:t>ändra</a:t>
            </a:r>
            <a:r>
              <a:rPr lang="en-US" dirty="0"/>
              <a:t> format </a:t>
            </a:r>
            <a:r>
              <a:rPr lang="en-US" dirty="0" err="1"/>
              <a:t>på</a:t>
            </a:r>
            <a:r>
              <a:rPr lang="en-US" dirty="0"/>
              <a:t> </a:t>
            </a:r>
            <a:r>
              <a:rPr lang="en-US" dirty="0" err="1"/>
              <a:t>bakgrundstexten</a:t>
            </a:r>
            <a:endParaRPr lang="en-US" dirty="0"/>
          </a:p>
          <a:p>
            <a:pPr lvl="1"/>
            <a:r>
              <a:rPr lang="en-US" dirty="0" err="1"/>
              <a:t>Nivå</a:t>
            </a:r>
            <a:r>
              <a:rPr lang="en-US" dirty="0"/>
              <a:t> </a:t>
            </a:r>
            <a:r>
              <a:rPr lang="en-US" dirty="0" err="1"/>
              <a:t>två</a:t>
            </a:r>
            <a:endParaRPr lang="en-US" dirty="0"/>
          </a:p>
          <a:p>
            <a:pPr lvl="2"/>
            <a:r>
              <a:rPr lang="en-US" dirty="0" err="1"/>
              <a:t>Nivå</a:t>
            </a:r>
            <a:r>
              <a:rPr lang="en-US" dirty="0"/>
              <a:t> </a:t>
            </a:r>
            <a:r>
              <a:rPr lang="en-US" dirty="0" err="1"/>
              <a:t>tre</a:t>
            </a:r>
            <a:endParaRPr lang="en-US" dirty="0"/>
          </a:p>
          <a:p>
            <a:pPr lvl="3"/>
            <a:r>
              <a:rPr lang="en-US" dirty="0" err="1"/>
              <a:t>Nivå</a:t>
            </a:r>
            <a:r>
              <a:rPr lang="en-US" dirty="0"/>
              <a:t> </a:t>
            </a:r>
            <a:r>
              <a:rPr lang="en-US" dirty="0" err="1"/>
              <a:t>fyra</a:t>
            </a:r>
            <a:endParaRPr lang="en-US" dirty="0"/>
          </a:p>
          <a:p>
            <a:pPr lvl="4"/>
            <a:r>
              <a:rPr lang="en-US" dirty="0" err="1"/>
              <a:t>Nivå</a:t>
            </a:r>
            <a:r>
              <a:rPr lang="en-US" dirty="0"/>
              <a:t> fem</a:t>
            </a:r>
          </a:p>
        </p:txBody>
      </p:sp>
      <p:sp>
        <p:nvSpPr>
          <p:cNvPr id="4" name="Rectangle 5"/>
          <p:cNvSpPr>
            <a:spLocks noGrp="1" noChangeArrowheads="1"/>
          </p:cNvSpPr>
          <p:nvPr>
            <p:ph type="dt" sz="half" idx="10"/>
          </p:nvPr>
        </p:nvSpPr>
        <p:spPr>
          <a:ln/>
        </p:spPr>
        <p:txBody>
          <a:bodyPr/>
          <a:lstStyle>
            <a:lvl1pPr>
              <a:defRPr/>
            </a:lvl1pPr>
          </a:lstStyle>
          <a:p>
            <a:pPr>
              <a:defRPr/>
            </a:pPr>
            <a:endParaRPr lang="en-US" dirty="0"/>
          </a:p>
        </p:txBody>
      </p:sp>
      <p:sp>
        <p:nvSpPr>
          <p:cNvPr id="5" name="Rectangle 6"/>
          <p:cNvSpPr>
            <a:spLocks noGrp="1" noChangeArrowheads="1"/>
          </p:cNvSpPr>
          <p:nvPr>
            <p:ph type="ftr" sz="quarter" idx="11"/>
          </p:nvPr>
        </p:nvSpPr>
        <p:spPr>
          <a:ln/>
        </p:spPr>
        <p:txBody>
          <a:bodyPr/>
          <a:lstStyle>
            <a:lvl1pPr>
              <a:defRPr/>
            </a:lvl1pPr>
          </a:lstStyle>
          <a:p>
            <a:pPr>
              <a:defRPr/>
            </a:pPr>
            <a:endParaRPr lang="en-US" dirty="0"/>
          </a:p>
        </p:txBody>
      </p:sp>
    </p:spTree>
    <p:extLst>
      <p:ext uri="{BB962C8B-B14F-4D97-AF65-F5344CB8AC3E}">
        <p14:creationId xmlns:p14="http://schemas.microsoft.com/office/powerpoint/2010/main" val="6066375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vsnittsrubrik">
    <p:spTree>
      <p:nvGrpSpPr>
        <p:cNvPr id="1" name=""/>
        <p:cNvGrpSpPr/>
        <p:nvPr/>
      </p:nvGrpSpPr>
      <p:grpSpPr>
        <a:xfrm>
          <a:off x="0" y="0"/>
          <a:ext cx="0" cy="0"/>
          <a:chOff x="0" y="0"/>
          <a:chExt cx="0" cy="0"/>
        </a:xfrm>
      </p:grpSpPr>
      <p:sp>
        <p:nvSpPr>
          <p:cNvPr id="2" name="Rubrik 1"/>
          <p:cNvSpPr>
            <a:spLocks noGrp="1"/>
          </p:cNvSpPr>
          <p:nvPr>
            <p:ph type="title"/>
          </p:nvPr>
        </p:nvSpPr>
        <p:spPr>
          <a:xfrm>
            <a:off x="722313" y="4406904"/>
            <a:ext cx="7772400" cy="1362075"/>
          </a:xfrm>
        </p:spPr>
        <p:txBody>
          <a:bodyPr anchor="t"/>
          <a:lstStyle>
            <a:lvl1pPr algn="l">
              <a:defRPr sz="4000" b="1" cap="all"/>
            </a:lvl1pPr>
          </a:lstStyle>
          <a:p>
            <a:r>
              <a:rPr lang="en-US" dirty="0" err="1"/>
              <a:t>Klicka</a:t>
            </a:r>
            <a:r>
              <a:rPr lang="en-US" dirty="0"/>
              <a:t> </a:t>
            </a:r>
            <a:r>
              <a:rPr lang="en-US" dirty="0" err="1"/>
              <a:t>här</a:t>
            </a:r>
            <a:r>
              <a:rPr lang="en-US" dirty="0"/>
              <a:t> för </a:t>
            </a:r>
            <a:r>
              <a:rPr lang="en-US" dirty="0" err="1"/>
              <a:t>att</a:t>
            </a:r>
            <a:r>
              <a:rPr lang="en-US" dirty="0"/>
              <a:t> </a:t>
            </a:r>
            <a:r>
              <a:rPr lang="en-US" dirty="0" err="1"/>
              <a:t>ändra</a:t>
            </a:r>
            <a:r>
              <a:rPr lang="en-US" dirty="0"/>
              <a:t> format</a:t>
            </a:r>
          </a:p>
        </p:txBody>
      </p:sp>
      <p:sp>
        <p:nvSpPr>
          <p:cNvPr id="3" name="Platshållare för text 2"/>
          <p:cNvSpPr>
            <a:spLocks noGrp="1"/>
          </p:cNvSpPr>
          <p:nvPr>
            <p:ph type="body" idx="1"/>
          </p:nvPr>
        </p:nvSpPr>
        <p:spPr>
          <a:xfrm>
            <a:off x="722313" y="2906713"/>
            <a:ext cx="7772400" cy="1500187"/>
          </a:xfrm>
        </p:spPr>
        <p:txBody>
          <a:bodyPr anchor="b"/>
          <a:lstStyle>
            <a:lvl1pPr marL="0" indent="0">
              <a:buNone/>
              <a:defRPr sz="2000"/>
            </a:lvl1pPr>
            <a:lvl2pPr marL="457189" indent="0">
              <a:buNone/>
              <a:defRPr sz="1800"/>
            </a:lvl2pPr>
            <a:lvl3pPr marL="914377" indent="0">
              <a:buNone/>
              <a:defRPr sz="1600"/>
            </a:lvl3pPr>
            <a:lvl4pPr marL="1371566" indent="0">
              <a:buNone/>
              <a:defRPr sz="1400"/>
            </a:lvl4pPr>
            <a:lvl5pPr marL="1828754" indent="0">
              <a:buNone/>
              <a:defRPr sz="1400"/>
            </a:lvl5pPr>
            <a:lvl6pPr marL="2285943" indent="0">
              <a:buNone/>
              <a:defRPr sz="1400"/>
            </a:lvl6pPr>
            <a:lvl7pPr marL="2743131" indent="0">
              <a:buNone/>
              <a:defRPr sz="1400"/>
            </a:lvl7pPr>
            <a:lvl8pPr marL="3200320" indent="0">
              <a:buNone/>
              <a:defRPr sz="1400"/>
            </a:lvl8pPr>
            <a:lvl9pPr marL="3657509" indent="0">
              <a:buNone/>
              <a:defRPr sz="1400"/>
            </a:lvl9pPr>
          </a:lstStyle>
          <a:p>
            <a:pPr lvl="0"/>
            <a:r>
              <a:rPr lang="en-US" dirty="0" err="1"/>
              <a:t>Klicka</a:t>
            </a:r>
            <a:r>
              <a:rPr lang="en-US" dirty="0"/>
              <a:t> </a:t>
            </a:r>
            <a:r>
              <a:rPr lang="en-US" dirty="0" err="1"/>
              <a:t>här</a:t>
            </a:r>
            <a:r>
              <a:rPr lang="en-US" dirty="0"/>
              <a:t> för </a:t>
            </a:r>
            <a:r>
              <a:rPr lang="en-US" dirty="0" err="1"/>
              <a:t>att</a:t>
            </a:r>
            <a:r>
              <a:rPr lang="en-US" dirty="0"/>
              <a:t> </a:t>
            </a:r>
            <a:r>
              <a:rPr lang="en-US" dirty="0" err="1"/>
              <a:t>ändra</a:t>
            </a:r>
            <a:r>
              <a:rPr lang="en-US" dirty="0"/>
              <a:t> format </a:t>
            </a:r>
            <a:r>
              <a:rPr lang="en-US" dirty="0" err="1"/>
              <a:t>på</a:t>
            </a:r>
            <a:r>
              <a:rPr lang="en-US" dirty="0"/>
              <a:t> </a:t>
            </a:r>
            <a:r>
              <a:rPr lang="en-US" dirty="0" err="1"/>
              <a:t>bakgrundstexten</a:t>
            </a:r>
            <a:endParaRPr lang="en-US" dirty="0"/>
          </a:p>
        </p:txBody>
      </p:sp>
      <p:sp>
        <p:nvSpPr>
          <p:cNvPr id="4" name="Rectangle 5"/>
          <p:cNvSpPr>
            <a:spLocks noGrp="1" noChangeArrowheads="1"/>
          </p:cNvSpPr>
          <p:nvPr>
            <p:ph type="dt" sz="half" idx="10"/>
          </p:nvPr>
        </p:nvSpPr>
        <p:spPr>
          <a:ln/>
        </p:spPr>
        <p:txBody>
          <a:bodyPr/>
          <a:lstStyle>
            <a:lvl1pPr>
              <a:defRPr/>
            </a:lvl1pPr>
          </a:lstStyle>
          <a:p>
            <a:pPr>
              <a:defRPr/>
            </a:pPr>
            <a:endParaRPr lang="en-US" dirty="0"/>
          </a:p>
        </p:txBody>
      </p:sp>
      <p:sp>
        <p:nvSpPr>
          <p:cNvPr id="5" name="Rectangle 6"/>
          <p:cNvSpPr>
            <a:spLocks noGrp="1" noChangeArrowheads="1"/>
          </p:cNvSpPr>
          <p:nvPr>
            <p:ph type="ftr" sz="quarter" idx="11"/>
          </p:nvPr>
        </p:nvSpPr>
        <p:spPr>
          <a:ln/>
        </p:spPr>
        <p:txBody>
          <a:bodyPr/>
          <a:lstStyle>
            <a:lvl1pPr>
              <a:defRPr/>
            </a:lvl1pPr>
          </a:lstStyle>
          <a:p>
            <a:pPr>
              <a:defRPr/>
            </a:pPr>
            <a:endParaRPr lang="en-US" dirty="0"/>
          </a:p>
        </p:txBody>
      </p:sp>
    </p:spTree>
    <p:extLst>
      <p:ext uri="{BB962C8B-B14F-4D97-AF65-F5344CB8AC3E}">
        <p14:creationId xmlns:p14="http://schemas.microsoft.com/office/powerpoint/2010/main" val="2175056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vå innehållsdelar">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en-US" dirty="0" err="1"/>
              <a:t>Klicka</a:t>
            </a:r>
            <a:r>
              <a:rPr lang="en-US" dirty="0"/>
              <a:t> </a:t>
            </a:r>
            <a:r>
              <a:rPr lang="en-US" dirty="0" err="1"/>
              <a:t>här</a:t>
            </a:r>
            <a:r>
              <a:rPr lang="en-US" dirty="0"/>
              <a:t> för </a:t>
            </a:r>
            <a:r>
              <a:rPr lang="en-US" dirty="0" err="1"/>
              <a:t>att</a:t>
            </a:r>
            <a:r>
              <a:rPr lang="en-US" dirty="0"/>
              <a:t> </a:t>
            </a:r>
            <a:r>
              <a:rPr lang="en-US" dirty="0" err="1"/>
              <a:t>ändra</a:t>
            </a:r>
            <a:r>
              <a:rPr lang="en-US" dirty="0"/>
              <a:t> format</a:t>
            </a:r>
          </a:p>
        </p:txBody>
      </p:sp>
      <p:sp>
        <p:nvSpPr>
          <p:cNvPr id="3" name="Platshållare för innehåll 2"/>
          <p:cNvSpPr>
            <a:spLocks noGrp="1"/>
          </p:cNvSpPr>
          <p:nvPr>
            <p:ph sz="half" idx="1"/>
          </p:nvPr>
        </p:nvSpPr>
        <p:spPr>
          <a:xfrm>
            <a:off x="542927" y="1600200"/>
            <a:ext cx="3787775"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err="1"/>
              <a:t>Klicka</a:t>
            </a:r>
            <a:r>
              <a:rPr lang="en-US" dirty="0"/>
              <a:t> </a:t>
            </a:r>
            <a:r>
              <a:rPr lang="en-US" dirty="0" err="1"/>
              <a:t>här</a:t>
            </a:r>
            <a:r>
              <a:rPr lang="en-US" dirty="0"/>
              <a:t> för </a:t>
            </a:r>
            <a:r>
              <a:rPr lang="en-US" dirty="0" err="1"/>
              <a:t>att</a:t>
            </a:r>
            <a:r>
              <a:rPr lang="en-US" dirty="0"/>
              <a:t> </a:t>
            </a:r>
            <a:r>
              <a:rPr lang="en-US" dirty="0" err="1"/>
              <a:t>ändra</a:t>
            </a:r>
            <a:r>
              <a:rPr lang="en-US" dirty="0"/>
              <a:t> format </a:t>
            </a:r>
            <a:r>
              <a:rPr lang="en-US" dirty="0" err="1"/>
              <a:t>på</a:t>
            </a:r>
            <a:r>
              <a:rPr lang="en-US" dirty="0"/>
              <a:t> </a:t>
            </a:r>
            <a:r>
              <a:rPr lang="en-US" dirty="0" err="1"/>
              <a:t>bakgrundstexten</a:t>
            </a:r>
            <a:endParaRPr lang="en-US" dirty="0"/>
          </a:p>
          <a:p>
            <a:pPr lvl="1"/>
            <a:r>
              <a:rPr lang="en-US" dirty="0" err="1"/>
              <a:t>Nivå</a:t>
            </a:r>
            <a:r>
              <a:rPr lang="en-US" dirty="0"/>
              <a:t> </a:t>
            </a:r>
            <a:r>
              <a:rPr lang="en-US" dirty="0" err="1"/>
              <a:t>två</a:t>
            </a:r>
            <a:endParaRPr lang="en-US" dirty="0"/>
          </a:p>
          <a:p>
            <a:pPr lvl="2"/>
            <a:r>
              <a:rPr lang="en-US" dirty="0" err="1"/>
              <a:t>Nivå</a:t>
            </a:r>
            <a:r>
              <a:rPr lang="en-US" dirty="0"/>
              <a:t> </a:t>
            </a:r>
            <a:r>
              <a:rPr lang="en-US" dirty="0" err="1"/>
              <a:t>tre</a:t>
            </a:r>
            <a:endParaRPr lang="en-US" dirty="0"/>
          </a:p>
          <a:p>
            <a:pPr lvl="3"/>
            <a:r>
              <a:rPr lang="en-US" dirty="0" err="1"/>
              <a:t>Nivå</a:t>
            </a:r>
            <a:r>
              <a:rPr lang="en-US" dirty="0"/>
              <a:t> </a:t>
            </a:r>
            <a:r>
              <a:rPr lang="en-US" dirty="0" err="1"/>
              <a:t>fyra</a:t>
            </a:r>
            <a:endParaRPr lang="en-US" dirty="0"/>
          </a:p>
          <a:p>
            <a:pPr lvl="4"/>
            <a:r>
              <a:rPr lang="en-US" dirty="0" err="1"/>
              <a:t>Nivå</a:t>
            </a:r>
            <a:r>
              <a:rPr lang="en-US" dirty="0"/>
              <a:t> fem</a:t>
            </a:r>
          </a:p>
        </p:txBody>
      </p:sp>
      <p:sp>
        <p:nvSpPr>
          <p:cNvPr id="4" name="Platshållare för innehåll 3"/>
          <p:cNvSpPr>
            <a:spLocks noGrp="1"/>
          </p:cNvSpPr>
          <p:nvPr>
            <p:ph sz="half" idx="2"/>
          </p:nvPr>
        </p:nvSpPr>
        <p:spPr>
          <a:xfrm>
            <a:off x="4483102" y="1600200"/>
            <a:ext cx="3787775"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err="1"/>
              <a:t>Klicka</a:t>
            </a:r>
            <a:r>
              <a:rPr lang="en-US" dirty="0"/>
              <a:t> </a:t>
            </a:r>
            <a:r>
              <a:rPr lang="en-US" dirty="0" err="1"/>
              <a:t>här</a:t>
            </a:r>
            <a:r>
              <a:rPr lang="en-US" dirty="0"/>
              <a:t> för </a:t>
            </a:r>
            <a:r>
              <a:rPr lang="en-US" dirty="0" err="1"/>
              <a:t>att</a:t>
            </a:r>
            <a:r>
              <a:rPr lang="en-US" dirty="0"/>
              <a:t> </a:t>
            </a:r>
            <a:r>
              <a:rPr lang="en-US" dirty="0" err="1"/>
              <a:t>ändra</a:t>
            </a:r>
            <a:r>
              <a:rPr lang="en-US" dirty="0"/>
              <a:t> format </a:t>
            </a:r>
            <a:r>
              <a:rPr lang="en-US" dirty="0" err="1"/>
              <a:t>på</a:t>
            </a:r>
            <a:r>
              <a:rPr lang="en-US" dirty="0"/>
              <a:t> </a:t>
            </a:r>
            <a:r>
              <a:rPr lang="en-US" dirty="0" err="1"/>
              <a:t>bakgrundstexten</a:t>
            </a:r>
            <a:endParaRPr lang="en-US" dirty="0"/>
          </a:p>
          <a:p>
            <a:pPr lvl="1"/>
            <a:r>
              <a:rPr lang="en-US" dirty="0" err="1"/>
              <a:t>Nivå</a:t>
            </a:r>
            <a:r>
              <a:rPr lang="en-US" dirty="0"/>
              <a:t> </a:t>
            </a:r>
            <a:r>
              <a:rPr lang="en-US" dirty="0" err="1"/>
              <a:t>två</a:t>
            </a:r>
            <a:endParaRPr lang="en-US" dirty="0"/>
          </a:p>
          <a:p>
            <a:pPr lvl="2"/>
            <a:r>
              <a:rPr lang="en-US" dirty="0" err="1"/>
              <a:t>Nivå</a:t>
            </a:r>
            <a:r>
              <a:rPr lang="en-US" dirty="0"/>
              <a:t> </a:t>
            </a:r>
            <a:r>
              <a:rPr lang="en-US" dirty="0" err="1"/>
              <a:t>tre</a:t>
            </a:r>
            <a:endParaRPr lang="en-US" dirty="0"/>
          </a:p>
          <a:p>
            <a:pPr lvl="3"/>
            <a:r>
              <a:rPr lang="en-US" dirty="0" err="1"/>
              <a:t>Nivå</a:t>
            </a:r>
            <a:r>
              <a:rPr lang="en-US" dirty="0"/>
              <a:t> </a:t>
            </a:r>
            <a:r>
              <a:rPr lang="en-US" dirty="0" err="1"/>
              <a:t>fyra</a:t>
            </a:r>
            <a:endParaRPr lang="en-US" dirty="0"/>
          </a:p>
          <a:p>
            <a:pPr lvl="4"/>
            <a:r>
              <a:rPr lang="en-US" dirty="0" err="1"/>
              <a:t>Nivå</a:t>
            </a:r>
            <a:r>
              <a:rPr lang="en-US" dirty="0"/>
              <a:t> fem</a:t>
            </a:r>
          </a:p>
        </p:txBody>
      </p:sp>
      <p:sp>
        <p:nvSpPr>
          <p:cNvPr id="5" name="Rectangle 5"/>
          <p:cNvSpPr>
            <a:spLocks noGrp="1" noChangeArrowheads="1"/>
          </p:cNvSpPr>
          <p:nvPr>
            <p:ph type="dt" sz="half" idx="10"/>
          </p:nvPr>
        </p:nvSpPr>
        <p:spPr>
          <a:ln/>
        </p:spPr>
        <p:txBody>
          <a:bodyPr/>
          <a:lstStyle>
            <a:lvl1pPr>
              <a:defRPr/>
            </a:lvl1pPr>
          </a:lstStyle>
          <a:p>
            <a:pPr>
              <a:defRPr/>
            </a:pPr>
            <a:endParaRPr lang="en-US" dirty="0"/>
          </a:p>
        </p:txBody>
      </p:sp>
      <p:sp>
        <p:nvSpPr>
          <p:cNvPr id="6" name="Rectangle 6"/>
          <p:cNvSpPr>
            <a:spLocks noGrp="1" noChangeArrowheads="1"/>
          </p:cNvSpPr>
          <p:nvPr>
            <p:ph type="ftr" sz="quarter" idx="11"/>
          </p:nvPr>
        </p:nvSpPr>
        <p:spPr>
          <a:ln/>
        </p:spPr>
        <p:txBody>
          <a:bodyPr/>
          <a:lstStyle>
            <a:lvl1pPr>
              <a:defRPr/>
            </a:lvl1pPr>
          </a:lstStyle>
          <a:p>
            <a:pPr>
              <a:defRPr/>
            </a:pPr>
            <a:endParaRPr lang="en-US" dirty="0"/>
          </a:p>
        </p:txBody>
      </p:sp>
    </p:spTree>
    <p:extLst>
      <p:ext uri="{BB962C8B-B14F-4D97-AF65-F5344CB8AC3E}">
        <p14:creationId xmlns:p14="http://schemas.microsoft.com/office/powerpoint/2010/main" val="19876982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Jämförelse">
    <p:spTree>
      <p:nvGrpSpPr>
        <p:cNvPr id="1" name=""/>
        <p:cNvGrpSpPr/>
        <p:nvPr/>
      </p:nvGrpSpPr>
      <p:grpSpPr>
        <a:xfrm>
          <a:off x="0" y="0"/>
          <a:ext cx="0" cy="0"/>
          <a:chOff x="0" y="0"/>
          <a:chExt cx="0" cy="0"/>
        </a:xfrm>
      </p:grpSpPr>
      <p:sp>
        <p:nvSpPr>
          <p:cNvPr id="2" name="Rubrik 1"/>
          <p:cNvSpPr>
            <a:spLocks noGrp="1"/>
          </p:cNvSpPr>
          <p:nvPr>
            <p:ph type="title"/>
          </p:nvPr>
        </p:nvSpPr>
        <p:spPr>
          <a:xfrm>
            <a:off x="457200" y="274638"/>
            <a:ext cx="8229600" cy="1143000"/>
          </a:xfrm>
        </p:spPr>
        <p:txBody>
          <a:bodyPr/>
          <a:lstStyle>
            <a:lvl1pPr>
              <a:defRPr/>
            </a:lvl1pPr>
          </a:lstStyle>
          <a:p>
            <a:r>
              <a:rPr lang="en-US" dirty="0" err="1"/>
              <a:t>Klicka</a:t>
            </a:r>
            <a:r>
              <a:rPr lang="en-US" dirty="0"/>
              <a:t> </a:t>
            </a:r>
            <a:r>
              <a:rPr lang="en-US" dirty="0" err="1"/>
              <a:t>här</a:t>
            </a:r>
            <a:r>
              <a:rPr lang="en-US" dirty="0"/>
              <a:t> för </a:t>
            </a:r>
            <a:r>
              <a:rPr lang="en-US" dirty="0" err="1"/>
              <a:t>att</a:t>
            </a:r>
            <a:r>
              <a:rPr lang="en-US" dirty="0"/>
              <a:t> </a:t>
            </a:r>
            <a:r>
              <a:rPr lang="en-US" dirty="0" err="1"/>
              <a:t>ändra</a:t>
            </a:r>
            <a:r>
              <a:rPr lang="en-US" dirty="0"/>
              <a:t> format</a:t>
            </a:r>
          </a:p>
        </p:txBody>
      </p:sp>
      <p:sp>
        <p:nvSpPr>
          <p:cNvPr id="3" name="Platshållare för text 2"/>
          <p:cNvSpPr>
            <a:spLocks noGrp="1"/>
          </p:cNvSpPr>
          <p:nvPr>
            <p:ph type="body" idx="1"/>
          </p:nvPr>
        </p:nvSpPr>
        <p:spPr>
          <a:xfrm>
            <a:off x="457200" y="1535113"/>
            <a:ext cx="4040188" cy="63976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dirty="0" err="1"/>
              <a:t>Klicka</a:t>
            </a:r>
            <a:r>
              <a:rPr lang="en-US" dirty="0"/>
              <a:t> </a:t>
            </a:r>
            <a:r>
              <a:rPr lang="en-US" dirty="0" err="1"/>
              <a:t>här</a:t>
            </a:r>
            <a:r>
              <a:rPr lang="en-US" dirty="0"/>
              <a:t> för </a:t>
            </a:r>
            <a:r>
              <a:rPr lang="en-US" dirty="0" err="1"/>
              <a:t>att</a:t>
            </a:r>
            <a:r>
              <a:rPr lang="en-US" dirty="0"/>
              <a:t> </a:t>
            </a:r>
            <a:r>
              <a:rPr lang="en-US" dirty="0" err="1"/>
              <a:t>ändra</a:t>
            </a:r>
            <a:r>
              <a:rPr lang="en-US" dirty="0"/>
              <a:t> format </a:t>
            </a:r>
            <a:r>
              <a:rPr lang="en-US" dirty="0" err="1"/>
              <a:t>på</a:t>
            </a:r>
            <a:r>
              <a:rPr lang="en-US" dirty="0"/>
              <a:t> </a:t>
            </a:r>
            <a:r>
              <a:rPr lang="en-US" dirty="0" err="1"/>
              <a:t>bakgrundstexten</a:t>
            </a:r>
            <a:endParaRPr lang="en-US" dirty="0"/>
          </a:p>
        </p:txBody>
      </p:sp>
      <p:sp>
        <p:nvSpPr>
          <p:cNvPr id="4" name="Platshållare för innehåll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dirty="0" err="1"/>
              <a:t>Klicka</a:t>
            </a:r>
            <a:r>
              <a:rPr lang="en-US" dirty="0"/>
              <a:t> </a:t>
            </a:r>
            <a:r>
              <a:rPr lang="en-US" dirty="0" err="1"/>
              <a:t>här</a:t>
            </a:r>
            <a:r>
              <a:rPr lang="en-US" dirty="0"/>
              <a:t> för </a:t>
            </a:r>
            <a:r>
              <a:rPr lang="en-US" dirty="0" err="1"/>
              <a:t>att</a:t>
            </a:r>
            <a:r>
              <a:rPr lang="en-US" dirty="0"/>
              <a:t> </a:t>
            </a:r>
            <a:r>
              <a:rPr lang="en-US" dirty="0" err="1"/>
              <a:t>ändra</a:t>
            </a:r>
            <a:r>
              <a:rPr lang="en-US" dirty="0"/>
              <a:t> format </a:t>
            </a:r>
            <a:r>
              <a:rPr lang="en-US" dirty="0" err="1"/>
              <a:t>på</a:t>
            </a:r>
            <a:r>
              <a:rPr lang="en-US" dirty="0"/>
              <a:t> </a:t>
            </a:r>
            <a:r>
              <a:rPr lang="en-US" dirty="0" err="1"/>
              <a:t>bakgrundstexten</a:t>
            </a:r>
            <a:endParaRPr lang="en-US" dirty="0"/>
          </a:p>
          <a:p>
            <a:pPr lvl="1"/>
            <a:r>
              <a:rPr lang="en-US" dirty="0" err="1"/>
              <a:t>Nivå</a:t>
            </a:r>
            <a:r>
              <a:rPr lang="en-US" dirty="0"/>
              <a:t> </a:t>
            </a:r>
            <a:r>
              <a:rPr lang="en-US" dirty="0" err="1"/>
              <a:t>två</a:t>
            </a:r>
            <a:endParaRPr lang="en-US" dirty="0"/>
          </a:p>
          <a:p>
            <a:pPr lvl="2"/>
            <a:r>
              <a:rPr lang="en-US" dirty="0" err="1"/>
              <a:t>Nivå</a:t>
            </a:r>
            <a:r>
              <a:rPr lang="en-US" dirty="0"/>
              <a:t> </a:t>
            </a:r>
            <a:r>
              <a:rPr lang="en-US" dirty="0" err="1"/>
              <a:t>tre</a:t>
            </a:r>
            <a:endParaRPr lang="en-US" dirty="0"/>
          </a:p>
          <a:p>
            <a:pPr lvl="3"/>
            <a:r>
              <a:rPr lang="en-US" dirty="0" err="1"/>
              <a:t>Nivå</a:t>
            </a:r>
            <a:r>
              <a:rPr lang="en-US" dirty="0"/>
              <a:t> </a:t>
            </a:r>
            <a:r>
              <a:rPr lang="en-US" dirty="0" err="1"/>
              <a:t>fyra</a:t>
            </a:r>
            <a:endParaRPr lang="en-US" dirty="0"/>
          </a:p>
          <a:p>
            <a:pPr lvl="4"/>
            <a:r>
              <a:rPr lang="en-US" dirty="0" err="1"/>
              <a:t>Nivå</a:t>
            </a:r>
            <a:r>
              <a:rPr lang="en-US" dirty="0"/>
              <a:t> fem</a:t>
            </a:r>
          </a:p>
        </p:txBody>
      </p:sp>
      <p:sp>
        <p:nvSpPr>
          <p:cNvPr id="5" name="Platshållare för text 4"/>
          <p:cNvSpPr>
            <a:spLocks noGrp="1"/>
          </p:cNvSpPr>
          <p:nvPr>
            <p:ph type="body" sz="quarter" idx="3"/>
          </p:nvPr>
        </p:nvSpPr>
        <p:spPr>
          <a:xfrm>
            <a:off x="4645027" y="1535113"/>
            <a:ext cx="4041775" cy="63976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dirty="0" err="1"/>
              <a:t>Klicka</a:t>
            </a:r>
            <a:r>
              <a:rPr lang="en-US" dirty="0"/>
              <a:t> </a:t>
            </a:r>
            <a:r>
              <a:rPr lang="en-US" dirty="0" err="1"/>
              <a:t>här</a:t>
            </a:r>
            <a:r>
              <a:rPr lang="en-US" dirty="0"/>
              <a:t> för </a:t>
            </a:r>
            <a:r>
              <a:rPr lang="en-US" dirty="0" err="1"/>
              <a:t>att</a:t>
            </a:r>
            <a:r>
              <a:rPr lang="en-US" dirty="0"/>
              <a:t> </a:t>
            </a:r>
            <a:r>
              <a:rPr lang="en-US" dirty="0" err="1"/>
              <a:t>ändra</a:t>
            </a:r>
            <a:r>
              <a:rPr lang="en-US" dirty="0"/>
              <a:t> format </a:t>
            </a:r>
            <a:r>
              <a:rPr lang="en-US" dirty="0" err="1"/>
              <a:t>på</a:t>
            </a:r>
            <a:r>
              <a:rPr lang="en-US" dirty="0"/>
              <a:t> </a:t>
            </a:r>
            <a:r>
              <a:rPr lang="en-US" dirty="0" err="1"/>
              <a:t>bakgrundstexten</a:t>
            </a:r>
            <a:endParaRPr lang="en-US" dirty="0"/>
          </a:p>
        </p:txBody>
      </p:sp>
      <p:sp>
        <p:nvSpPr>
          <p:cNvPr id="6" name="Platshållare för innehåll 5"/>
          <p:cNvSpPr>
            <a:spLocks noGrp="1"/>
          </p:cNvSpPr>
          <p:nvPr>
            <p:ph sz="quarter" idx="4"/>
          </p:nvPr>
        </p:nvSpPr>
        <p:spPr>
          <a:xfrm>
            <a:off x="4645027"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dirty="0" err="1"/>
              <a:t>Klicka</a:t>
            </a:r>
            <a:r>
              <a:rPr lang="en-US" dirty="0"/>
              <a:t> </a:t>
            </a:r>
            <a:r>
              <a:rPr lang="en-US" dirty="0" err="1"/>
              <a:t>här</a:t>
            </a:r>
            <a:r>
              <a:rPr lang="en-US" dirty="0"/>
              <a:t> för </a:t>
            </a:r>
            <a:r>
              <a:rPr lang="en-US" dirty="0" err="1"/>
              <a:t>att</a:t>
            </a:r>
            <a:r>
              <a:rPr lang="en-US" dirty="0"/>
              <a:t> </a:t>
            </a:r>
            <a:r>
              <a:rPr lang="en-US" dirty="0" err="1"/>
              <a:t>ändra</a:t>
            </a:r>
            <a:r>
              <a:rPr lang="en-US" dirty="0"/>
              <a:t> format </a:t>
            </a:r>
            <a:r>
              <a:rPr lang="en-US" dirty="0" err="1"/>
              <a:t>på</a:t>
            </a:r>
            <a:r>
              <a:rPr lang="en-US" dirty="0"/>
              <a:t> </a:t>
            </a:r>
            <a:r>
              <a:rPr lang="en-US" dirty="0" err="1"/>
              <a:t>bakgrundstexten</a:t>
            </a:r>
            <a:endParaRPr lang="en-US" dirty="0"/>
          </a:p>
          <a:p>
            <a:pPr lvl="1"/>
            <a:r>
              <a:rPr lang="en-US" dirty="0" err="1"/>
              <a:t>Nivå</a:t>
            </a:r>
            <a:r>
              <a:rPr lang="en-US" dirty="0"/>
              <a:t> </a:t>
            </a:r>
            <a:r>
              <a:rPr lang="en-US" dirty="0" err="1"/>
              <a:t>två</a:t>
            </a:r>
            <a:endParaRPr lang="en-US" dirty="0"/>
          </a:p>
          <a:p>
            <a:pPr lvl="2"/>
            <a:r>
              <a:rPr lang="en-US" dirty="0" err="1"/>
              <a:t>Nivå</a:t>
            </a:r>
            <a:r>
              <a:rPr lang="en-US" dirty="0"/>
              <a:t> </a:t>
            </a:r>
            <a:r>
              <a:rPr lang="en-US" dirty="0" err="1"/>
              <a:t>tre</a:t>
            </a:r>
            <a:endParaRPr lang="en-US" dirty="0"/>
          </a:p>
          <a:p>
            <a:pPr lvl="3"/>
            <a:r>
              <a:rPr lang="en-US" dirty="0" err="1"/>
              <a:t>Nivå</a:t>
            </a:r>
            <a:r>
              <a:rPr lang="en-US" dirty="0"/>
              <a:t> </a:t>
            </a:r>
            <a:r>
              <a:rPr lang="en-US" dirty="0" err="1"/>
              <a:t>fyra</a:t>
            </a:r>
            <a:endParaRPr lang="en-US" dirty="0"/>
          </a:p>
          <a:p>
            <a:pPr lvl="4"/>
            <a:r>
              <a:rPr lang="en-US" dirty="0" err="1"/>
              <a:t>Nivå</a:t>
            </a:r>
            <a:r>
              <a:rPr lang="en-US" dirty="0"/>
              <a:t> fem</a:t>
            </a:r>
          </a:p>
        </p:txBody>
      </p:sp>
      <p:sp>
        <p:nvSpPr>
          <p:cNvPr id="7" name="Rectangle 5"/>
          <p:cNvSpPr>
            <a:spLocks noGrp="1" noChangeArrowheads="1"/>
          </p:cNvSpPr>
          <p:nvPr>
            <p:ph type="dt" sz="half" idx="10"/>
          </p:nvPr>
        </p:nvSpPr>
        <p:spPr>
          <a:ln/>
        </p:spPr>
        <p:txBody>
          <a:bodyPr/>
          <a:lstStyle>
            <a:lvl1pPr>
              <a:defRPr/>
            </a:lvl1pPr>
          </a:lstStyle>
          <a:p>
            <a:pPr>
              <a:defRPr/>
            </a:pPr>
            <a:endParaRPr lang="en-US" dirty="0"/>
          </a:p>
        </p:txBody>
      </p:sp>
      <p:sp>
        <p:nvSpPr>
          <p:cNvPr id="8" name="Rectangle 6"/>
          <p:cNvSpPr>
            <a:spLocks noGrp="1" noChangeArrowheads="1"/>
          </p:cNvSpPr>
          <p:nvPr>
            <p:ph type="ftr" sz="quarter" idx="11"/>
          </p:nvPr>
        </p:nvSpPr>
        <p:spPr>
          <a:ln/>
        </p:spPr>
        <p:txBody>
          <a:bodyPr/>
          <a:lstStyle>
            <a:lvl1pPr>
              <a:defRPr/>
            </a:lvl1pPr>
          </a:lstStyle>
          <a:p>
            <a:pPr>
              <a:defRPr/>
            </a:pPr>
            <a:endParaRPr lang="en-US" dirty="0"/>
          </a:p>
        </p:txBody>
      </p:sp>
    </p:spTree>
    <p:extLst>
      <p:ext uri="{BB962C8B-B14F-4D97-AF65-F5344CB8AC3E}">
        <p14:creationId xmlns:p14="http://schemas.microsoft.com/office/powerpoint/2010/main" val="31896345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Endast rubrik">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en-US" dirty="0" err="1"/>
              <a:t>Klicka</a:t>
            </a:r>
            <a:r>
              <a:rPr lang="en-US" dirty="0"/>
              <a:t> </a:t>
            </a:r>
            <a:r>
              <a:rPr lang="en-US" dirty="0" err="1"/>
              <a:t>här</a:t>
            </a:r>
            <a:r>
              <a:rPr lang="en-US" dirty="0"/>
              <a:t> för </a:t>
            </a:r>
            <a:r>
              <a:rPr lang="en-US" dirty="0" err="1"/>
              <a:t>att</a:t>
            </a:r>
            <a:r>
              <a:rPr lang="en-US" dirty="0"/>
              <a:t> </a:t>
            </a:r>
            <a:r>
              <a:rPr lang="en-US" dirty="0" err="1"/>
              <a:t>ändra</a:t>
            </a:r>
            <a:r>
              <a:rPr lang="en-US" dirty="0"/>
              <a:t> format</a:t>
            </a:r>
          </a:p>
        </p:txBody>
      </p:sp>
      <p:sp>
        <p:nvSpPr>
          <p:cNvPr id="3" name="Rectangle 5"/>
          <p:cNvSpPr>
            <a:spLocks noGrp="1" noChangeArrowheads="1"/>
          </p:cNvSpPr>
          <p:nvPr>
            <p:ph type="dt" sz="half" idx="10"/>
          </p:nvPr>
        </p:nvSpPr>
        <p:spPr>
          <a:ln/>
        </p:spPr>
        <p:txBody>
          <a:bodyPr/>
          <a:lstStyle>
            <a:lvl1pPr>
              <a:defRPr/>
            </a:lvl1pPr>
          </a:lstStyle>
          <a:p>
            <a:pPr>
              <a:defRPr/>
            </a:pPr>
            <a:endParaRPr lang="en-US" dirty="0"/>
          </a:p>
        </p:txBody>
      </p:sp>
      <p:sp>
        <p:nvSpPr>
          <p:cNvPr id="4" name="Rectangle 6"/>
          <p:cNvSpPr>
            <a:spLocks noGrp="1" noChangeArrowheads="1"/>
          </p:cNvSpPr>
          <p:nvPr>
            <p:ph type="ftr" sz="quarter" idx="11"/>
          </p:nvPr>
        </p:nvSpPr>
        <p:spPr>
          <a:ln/>
        </p:spPr>
        <p:txBody>
          <a:bodyPr/>
          <a:lstStyle>
            <a:lvl1pPr>
              <a:defRPr/>
            </a:lvl1pPr>
          </a:lstStyle>
          <a:p>
            <a:pPr>
              <a:defRPr/>
            </a:pPr>
            <a:endParaRPr lang="en-US" dirty="0"/>
          </a:p>
        </p:txBody>
      </p:sp>
    </p:spTree>
    <p:extLst>
      <p:ext uri="{BB962C8B-B14F-4D97-AF65-F5344CB8AC3E}">
        <p14:creationId xmlns:p14="http://schemas.microsoft.com/office/powerpoint/2010/main" val="26939225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Tom">
    <p:spTree>
      <p:nvGrpSpPr>
        <p:cNvPr id="1" name=""/>
        <p:cNvGrpSpPr/>
        <p:nvPr/>
      </p:nvGrpSpPr>
      <p:grpSpPr>
        <a:xfrm>
          <a:off x="0" y="0"/>
          <a:ext cx="0" cy="0"/>
          <a:chOff x="0" y="0"/>
          <a:chExt cx="0" cy="0"/>
        </a:xfrm>
      </p:grpSpPr>
      <p:sp>
        <p:nvSpPr>
          <p:cNvPr id="2" name="Rectangle 5"/>
          <p:cNvSpPr>
            <a:spLocks noGrp="1" noChangeArrowheads="1"/>
          </p:cNvSpPr>
          <p:nvPr>
            <p:ph type="dt" sz="half" idx="10"/>
          </p:nvPr>
        </p:nvSpPr>
        <p:spPr>
          <a:ln/>
        </p:spPr>
        <p:txBody>
          <a:bodyPr/>
          <a:lstStyle>
            <a:lvl1pPr>
              <a:defRPr/>
            </a:lvl1pPr>
          </a:lstStyle>
          <a:p>
            <a:pPr>
              <a:defRPr/>
            </a:pPr>
            <a:endParaRPr lang="en-US" dirty="0"/>
          </a:p>
        </p:txBody>
      </p:sp>
      <p:sp>
        <p:nvSpPr>
          <p:cNvPr id="3" name="Rectangle 6"/>
          <p:cNvSpPr>
            <a:spLocks noGrp="1" noChangeArrowheads="1"/>
          </p:cNvSpPr>
          <p:nvPr>
            <p:ph type="ftr" sz="quarter" idx="11"/>
          </p:nvPr>
        </p:nvSpPr>
        <p:spPr>
          <a:ln/>
        </p:spPr>
        <p:txBody>
          <a:bodyPr/>
          <a:lstStyle>
            <a:lvl1pPr>
              <a:defRPr/>
            </a:lvl1pPr>
          </a:lstStyle>
          <a:p>
            <a:pPr>
              <a:defRPr/>
            </a:pPr>
            <a:endParaRPr lang="en-US" dirty="0"/>
          </a:p>
        </p:txBody>
      </p:sp>
    </p:spTree>
    <p:extLst>
      <p:ext uri="{BB962C8B-B14F-4D97-AF65-F5344CB8AC3E}">
        <p14:creationId xmlns:p14="http://schemas.microsoft.com/office/powerpoint/2010/main" val="6035780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nehåll med bildtext">
    <p:spTree>
      <p:nvGrpSpPr>
        <p:cNvPr id="1" name=""/>
        <p:cNvGrpSpPr/>
        <p:nvPr/>
      </p:nvGrpSpPr>
      <p:grpSpPr>
        <a:xfrm>
          <a:off x="0" y="0"/>
          <a:ext cx="0" cy="0"/>
          <a:chOff x="0" y="0"/>
          <a:chExt cx="0" cy="0"/>
        </a:xfrm>
      </p:grpSpPr>
      <p:sp>
        <p:nvSpPr>
          <p:cNvPr id="2" name="Rubrik 1"/>
          <p:cNvSpPr>
            <a:spLocks noGrp="1"/>
          </p:cNvSpPr>
          <p:nvPr>
            <p:ph type="title"/>
          </p:nvPr>
        </p:nvSpPr>
        <p:spPr>
          <a:xfrm>
            <a:off x="457202" y="273050"/>
            <a:ext cx="3008313" cy="1162050"/>
          </a:xfrm>
        </p:spPr>
        <p:txBody>
          <a:bodyPr/>
          <a:lstStyle>
            <a:lvl1pPr algn="l">
              <a:defRPr sz="2000" b="1"/>
            </a:lvl1pPr>
          </a:lstStyle>
          <a:p>
            <a:r>
              <a:rPr lang="en-US" dirty="0" err="1"/>
              <a:t>Klicka</a:t>
            </a:r>
            <a:r>
              <a:rPr lang="en-US" dirty="0"/>
              <a:t> </a:t>
            </a:r>
            <a:r>
              <a:rPr lang="en-US" dirty="0" err="1"/>
              <a:t>här</a:t>
            </a:r>
            <a:r>
              <a:rPr lang="en-US" dirty="0"/>
              <a:t> för </a:t>
            </a:r>
            <a:r>
              <a:rPr lang="en-US" dirty="0" err="1"/>
              <a:t>att</a:t>
            </a:r>
            <a:r>
              <a:rPr lang="en-US" dirty="0"/>
              <a:t> </a:t>
            </a:r>
            <a:r>
              <a:rPr lang="en-US" dirty="0" err="1"/>
              <a:t>ändra</a:t>
            </a:r>
            <a:r>
              <a:rPr lang="en-US" dirty="0"/>
              <a:t> format</a:t>
            </a:r>
          </a:p>
        </p:txBody>
      </p:sp>
      <p:sp>
        <p:nvSpPr>
          <p:cNvPr id="3" name="Platshållare för innehåll 2"/>
          <p:cNvSpPr>
            <a:spLocks noGrp="1"/>
          </p:cNvSpPr>
          <p:nvPr>
            <p:ph idx="1"/>
          </p:nvPr>
        </p:nvSpPr>
        <p:spPr>
          <a:xfrm>
            <a:off x="3575050" y="273054"/>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err="1"/>
              <a:t>Klicka</a:t>
            </a:r>
            <a:r>
              <a:rPr lang="en-US" dirty="0"/>
              <a:t> </a:t>
            </a:r>
            <a:r>
              <a:rPr lang="en-US" dirty="0" err="1"/>
              <a:t>här</a:t>
            </a:r>
            <a:r>
              <a:rPr lang="en-US" dirty="0"/>
              <a:t> för </a:t>
            </a:r>
            <a:r>
              <a:rPr lang="en-US" dirty="0" err="1"/>
              <a:t>att</a:t>
            </a:r>
            <a:r>
              <a:rPr lang="en-US" dirty="0"/>
              <a:t> </a:t>
            </a:r>
            <a:r>
              <a:rPr lang="en-US" dirty="0" err="1"/>
              <a:t>ändra</a:t>
            </a:r>
            <a:r>
              <a:rPr lang="en-US" dirty="0"/>
              <a:t> format </a:t>
            </a:r>
            <a:r>
              <a:rPr lang="en-US" dirty="0" err="1"/>
              <a:t>på</a:t>
            </a:r>
            <a:r>
              <a:rPr lang="en-US" dirty="0"/>
              <a:t> </a:t>
            </a:r>
            <a:r>
              <a:rPr lang="en-US" dirty="0" err="1"/>
              <a:t>bakgrundstexten</a:t>
            </a:r>
            <a:endParaRPr lang="en-US" dirty="0"/>
          </a:p>
          <a:p>
            <a:pPr lvl="1"/>
            <a:r>
              <a:rPr lang="en-US" dirty="0" err="1"/>
              <a:t>Nivå</a:t>
            </a:r>
            <a:r>
              <a:rPr lang="en-US" dirty="0"/>
              <a:t> </a:t>
            </a:r>
            <a:r>
              <a:rPr lang="en-US" dirty="0" err="1"/>
              <a:t>två</a:t>
            </a:r>
            <a:endParaRPr lang="en-US" dirty="0"/>
          </a:p>
          <a:p>
            <a:pPr lvl="2"/>
            <a:r>
              <a:rPr lang="en-US" dirty="0" err="1"/>
              <a:t>Nivå</a:t>
            </a:r>
            <a:r>
              <a:rPr lang="en-US" dirty="0"/>
              <a:t> </a:t>
            </a:r>
            <a:r>
              <a:rPr lang="en-US" dirty="0" err="1"/>
              <a:t>tre</a:t>
            </a:r>
            <a:endParaRPr lang="en-US" dirty="0"/>
          </a:p>
          <a:p>
            <a:pPr lvl="3"/>
            <a:r>
              <a:rPr lang="en-US" dirty="0" err="1"/>
              <a:t>Nivå</a:t>
            </a:r>
            <a:r>
              <a:rPr lang="en-US" dirty="0"/>
              <a:t> </a:t>
            </a:r>
            <a:r>
              <a:rPr lang="en-US" dirty="0" err="1"/>
              <a:t>fyra</a:t>
            </a:r>
            <a:endParaRPr lang="en-US" dirty="0"/>
          </a:p>
          <a:p>
            <a:pPr lvl="4"/>
            <a:r>
              <a:rPr lang="en-US" dirty="0" err="1"/>
              <a:t>Nivå</a:t>
            </a:r>
            <a:r>
              <a:rPr lang="en-US" dirty="0"/>
              <a:t> fem</a:t>
            </a:r>
          </a:p>
        </p:txBody>
      </p:sp>
      <p:sp>
        <p:nvSpPr>
          <p:cNvPr id="4" name="Platshållare för text 3"/>
          <p:cNvSpPr>
            <a:spLocks noGrp="1"/>
          </p:cNvSpPr>
          <p:nvPr>
            <p:ph type="body" sz="half" idx="2"/>
          </p:nvPr>
        </p:nvSpPr>
        <p:spPr>
          <a:xfrm>
            <a:off x="457202" y="1435103"/>
            <a:ext cx="3008313" cy="4691063"/>
          </a:xfrm>
        </p:spPr>
        <p:txBody>
          <a:bodyPr/>
          <a:lstStyle>
            <a:lvl1pPr marL="0" indent="0">
              <a:buNone/>
              <a:defRPr sz="1400"/>
            </a:lvl1pPr>
            <a:lvl2pPr marL="457189" indent="0">
              <a:buNone/>
              <a:defRPr sz="1200"/>
            </a:lvl2pPr>
            <a:lvl3pPr marL="914377" indent="0">
              <a:buNone/>
              <a:defRPr sz="1000"/>
            </a:lvl3pPr>
            <a:lvl4pPr marL="1371566" indent="0">
              <a:buNone/>
              <a:defRPr sz="900"/>
            </a:lvl4pPr>
            <a:lvl5pPr marL="1828754" indent="0">
              <a:buNone/>
              <a:defRPr sz="900"/>
            </a:lvl5pPr>
            <a:lvl6pPr marL="2285943" indent="0">
              <a:buNone/>
              <a:defRPr sz="900"/>
            </a:lvl6pPr>
            <a:lvl7pPr marL="2743131" indent="0">
              <a:buNone/>
              <a:defRPr sz="900"/>
            </a:lvl7pPr>
            <a:lvl8pPr marL="3200320" indent="0">
              <a:buNone/>
              <a:defRPr sz="900"/>
            </a:lvl8pPr>
            <a:lvl9pPr marL="3657509" indent="0">
              <a:buNone/>
              <a:defRPr sz="900"/>
            </a:lvl9pPr>
          </a:lstStyle>
          <a:p>
            <a:pPr lvl="0"/>
            <a:r>
              <a:rPr lang="en-US" dirty="0" err="1"/>
              <a:t>Klicka</a:t>
            </a:r>
            <a:r>
              <a:rPr lang="en-US" dirty="0"/>
              <a:t> </a:t>
            </a:r>
            <a:r>
              <a:rPr lang="en-US" dirty="0" err="1"/>
              <a:t>här</a:t>
            </a:r>
            <a:r>
              <a:rPr lang="en-US" dirty="0"/>
              <a:t> för </a:t>
            </a:r>
            <a:r>
              <a:rPr lang="en-US" dirty="0" err="1"/>
              <a:t>att</a:t>
            </a:r>
            <a:r>
              <a:rPr lang="en-US" dirty="0"/>
              <a:t> </a:t>
            </a:r>
            <a:r>
              <a:rPr lang="en-US" dirty="0" err="1"/>
              <a:t>ändra</a:t>
            </a:r>
            <a:r>
              <a:rPr lang="en-US" dirty="0"/>
              <a:t> format </a:t>
            </a:r>
            <a:r>
              <a:rPr lang="en-US" dirty="0" err="1"/>
              <a:t>på</a:t>
            </a:r>
            <a:r>
              <a:rPr lang="en-US" dirty="0"/>
              <a:t> </a:t>
            </a:r>
            <a:r>
              <a:rPr lang="en-US" dirty="0" err="1"/>
              <a:t>bakgrundstexten</a:t>
            </a:r>
            <a:endParaRPr lang="en-US" dirty="0"/>
          </a:p>
        </p:txBody>
      </p:sp>
      <p:sp>
        <p:nvSpPr>
          <p:cNvPr id="5" name="Rectangle 5"/>
          <p:cNvSpPr>
            <a:spLocks noGrp="1" noChangeArrowheads="1"/>
          </p:cNvSpPr>
          <p:nvPr>
            <p:ph type="dt" sz="half" idx="10"/>
          </p:nvPr>
        </p:nvSpPr>
        <p:spPr>
          <a:ln/>
        </p:spPr>
        <p:txBody>
          <a:bodyPr/>
          <a:lstStyle>
            <a:lvl1pPr>
              <a:defRPr/>
            </a:lvl1pPr>
          </a:lstStyle>
          <a:p>
            <a:pPr>
              <a:defRPr/>
            </a:pPr>
            <a:endParaRPr lang="en-US" dirty="0"/>
          </a:p>
        </p:txBody>
      </p:sp>
      <p:sp>
        <p:nvSpPr>
          <p:cNvPr id="6" name="Rectangle 6"/>
          <p:cNvSpPr>
            <a:spLocks noGrp="1" noChangeArrowheads="1"/>
          </p:cNvSpPr>
          <p:nvPr>
            <p:ph type="ftr" sz="quarter" idx="11"/>
          </p:nvPr>
        </p:nvSpPr>
        <p:spPr>
          <a:ln/>
        </p:spPr>
        <p:txBody>
          <a:bodyPr/>
          <a:lstStyle>
            <a:lvl1pPr>
              <a:defRPr/>
            </a:lvl1pPr>
          </a:lstStyle>
          <a:p>
            <a:pPr>
              <a:defRPr/>
            </a:pPr>
            <a:endParaRPr lang="en-US" dirty="0"/>
          </a:p>
        </p:txBody>
      </p:sp>
    </p:spTree>
    <p:extLst>
      <p:ext uri="{BB962C8B-B14F-4D97-AF65-F5344CB8AC3E}">
        <p14:creationId xmlns:p14="http://schemas.microsoft.com/office/powerpoint/2010/main" val="30212826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ed bildtext">
    <p:spTree>
      <p:nvGrpSpPr>
        <p:cNvPr id="1" name=""/>
        <p:cNvGrpSpPr/>
        <p:nvPr/>
      </p:nvGrpSpPr>
      <p:grpSpPr>
        <a:xfrm>
          <a:off x="0" y="0"/>
          <a:ext cx="0" cy="0"/>
          <a:chOff x="0" y="0"/>
          <a:chExt cx="0" cy="0"/>
        </a:xfrm>
      </p:grpSpPr>
      <p:sp>
        <p:nvSpPr>
          <p:cNvPr id="2" name="Rubrik 1"/>
          <p:cNvSpPr>
            <a:spLocks noGrp="1"/>
          </p:cNvSpPr>
          <p:nvPr>
            <p:ph type="title"/>
          </p:nvPr>
        </p:nvSpPr>
        <p:spPr>
          <a:xfrm>
            <a:off x="1792288" y="4800600"/>
            <a:ext cx="5486400" cy="566738"/>
          </a:xfrm>
        </p:spPr>
        <p:txBody>
          <a:bodyPr/>
          <a:lstStyle>
            <a:lvl1pPr algn="l">
              <a:defRPr sz="2000" b="1"/>
            </a:lvl1pPr>
          </a:lstStyle>
          <a:p>
            <a:r>
              <a:rPr lang="en-US" dirty="0" err="1"/>
              <a:t>Klicka</a:t>
            </a:r>
            <a:r>
              <a:rPr lang="en-US" dirty="0"/>
              <a:t> </a:t>
            </a:r>
            <a:r>
              <a:rPr lang="en-US" dirty="0" err="1"/>
              <a:t>här</a:t>
            </a:r>
            <a:r>
              <a:rPr lang="en-US" dirty="0"/>
              <a:t> för </a:t>
            </a:r>
            <a:r>
              <a:rPr lang="en-US" dirty="0" err="1"/>
              <a:t>att</a:t>
            </a:r>
            <a:r>
              <a:rPr lang="en-US" dirty="0"/>
              <a:t> </a:t>
            </a:r>
            <a:r>
              <a:rPr lang="en-US" dirty="0" err="1"/>
              <a:t>ändra</a:t>
            </a:r>
            <a:r>
              <a:rPr lang="en-US" dirty="0"/>
              <a:t> format</a:t>
            </a:r>
          </a:p>
        </p:txBody>
      </p:sp>
      <p:sp>
        <p:nvSpPr>
          <p:cNvPr id="3" name="Platshållare för bild 2"/>
          <p:cNvSpPr>
            <a:spLocks noGrp="1"/>
          </p:cNvSpPr>
          <p:nvPr>
            <p:ph type="pic" idx="1"/>
          </p:nvPr>
        </p:nvSpPr>
        <p:spPr>
          <a:xfrm>
            <a:off x="1792288" y="612775"/>
            <a:ext cx="5486400" cy="4114800"/>
          </a:xfrm>
        </p:spPr>
        <p:txBody>
          <a:bodyPr/>
          <a:lstStyle>
            <a:lvl1pPr marL="0" indent="0">
              <a:buNone/>
              <a:defRPr sz="3200"/>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pPr lvl="0"/>
            <a:endParaRPr lang="sv-SE" noProof="0"/>
          </a:p>
        </p:txBody>
      </p:sp>
      <p:sp>
        <p:nvSpPr>
          <p:cNvPr id="4" name="Platshållare för text 3"/>
          <p:cNvSpPr>
            <a:spLocks noGrp="1"/>
          </p:cNvSpPr>
          <p:nvPr>
            <p:ph type="body" sz="half" idx="2"/>
          </p:nvPr>
        </p:nvSpPr>
        <p:spPr>
          <a:xfrm>
            <a:off x="1792288" y="5367338"/>
            <a:ext cx="5486400" cy="804862"/>
          </a:xfrm>
        </p:spPr>
        <p:txBody>
          <a:bodyPr/>
          <a:lstStyle>
            <a:lvl1pPr marL="0" indent="0">
              <a:buNone/>
              <a:defRPr sz="1400"/>
            </a:lvl1pPr>
            <a:lvl2pPr marL="457189" indent="0">
              <a:buNone/>
              <a:defRPr sz="1200"/>
            </a:lvl2pPr>
            <a:lvl3pPr marL="914377" indent="0">
              <a:buNone/>
              <a:defRPr sz="1000"/>
            </a:lvl3pPr>
            <a:lvl4pPr marL="1371566" indent="0">
              <a:buNone/>
              <a:defRPr sz="900"/>
            </a:lvl4pPr>
            <a:lvl5pPr marL="1828754" indent="0">
              <a:buNone/>
              <a:defRPr sz="900"/>
            </a:lvl5pPr>
            <a:lvl6pPr marL="2285943" indent="0">
              <a:buNone/>
              <a:defRPr sz="900"/>
            </a:lvl6pPr>
            <a:lvl7pPr marL="2743131" indent="0">
              <a:buNone/>
              <a:defRPr sz="900"/>
            </a:lvl7pPr>
            <a:lvl8pPr marL="3200320" indent="0">
              <a:buNone/>
              <a:defRPr sz="900"/>
            </a:lvl8pPr>
            <a:lvl9pPr marL="3657509" indent="0">
              <a:buNone/>
              <a:defRPr sz="900"/>
            </a:lvl9pPr>
          </a:lstStyle>
          <a:p>
            <a:pPr lvl="0"/>
            <a:r>
              <a:rPr lang="en-US" dirty="0" err="1"/>
              <a:t>Klicka</a:t>
            </a:r>
            <a:r>
              <a:rPr lang="en-US" dirty="0"/>
              <a:t> </a:t>
            </a:r>
            <a:r>
              <a:rPr lang="en-US" dirty="0" err="1"/>
              <a:t>här</a:t>
            </a:r>
            <a:r>
              <a:rPr lang="en-US" dirty="0"/>
              <a:t> för </a:t>
            </a:r>
            <a:r>
              <a:rPr lang="en-US" dirty="0" err="1"/>
              <a:t>att</a:t>
            </a:r>
            <a:r>
              <a:rPr lang="en-US" dirty="0"/>
              <a:t> </a:t>
            </a:r>
            <a:r>
              <a:rPr lang="en-US" dirty="0" err="1"/>
              <a:t>ändra</a:t>
            </a:r>
            <a:r>
              <a:rPr lang="en-US" dirty="0"/>
              <a:t> format </a:t>
            </a:r>
            <a:r>
              <a:rPr lang="en-US" dirty="0" err="1"/>
              <a:t>på</a:t>
            </a:r>
            <a:r>
              <a:rPr lang="en-US" dirty="0"/>
              <a:t> </a:t>
            </a:r>
            <a:r>
              <a:rPr lang="en-US" dirty="0" err="1"/>
              <a:t>bakgrundstexten</a:t>
            </a:r>
            <a:endParaRPr lang="en-US" dirty="0"/>
          </a:p>
        </p:txBody>
      </p:sp>
      <p:sp>
        <p:nvSpPr>
          <p:cNvPr id="5" name="Rectangle 5"/>
          <p:cNvSpPr>
            <a:spLocks noGrp="1" noChangeArrowheads="1"/>
          </p:cNvSpPr>
          <p:nvPr>
            <p:ph type="dt" sz="half" idx="10"/>
          </p:nvPr>
        </p:nvSpPr>
        <p:spPr>
          <a:ln/>
        </p:spPr>
        <p:txBody>
          <a:bodyPr/>
          <a:lstStyle>
            <a:lvl1pPr>
              <a:defRPr/>
            </a:lvl1pPr>
          </a:lstStyle>
          <a:p>
            <a:pPr>
              <a:defRPr/>
            </a:pPr>
            <a:endParaRPr lang="en-US" dirty="0"/>
          </a:p>
        </p:txBody>
      </p:sp>
      <p:sp>
        <p:nvSpPr>
          <p:cNvPr id="6" name="Rectangle 6"/>
          <p:cNvSpPr>
            <a:spLocks noGrp="1" noChangeArrowheads="1"/>
          </p:cNvSpPr>
          <p:nvPr>
            <p:ph type="ftr" sz="quarter" idx="11"/>
          </p:nvPr>
        </p:nvSpPr>
        <p:spPr>
          <a:ln/>
        </p:spPr>
        <p:txBody>
          <a:bodyPr/>
          <a:lstStyle>
            <a:lvl1pPr>
              <a:defRPr/>
            </a:lvl1pPr>
          </a:lstStyle>
          <a:p>
            <a:pPr>
              <a:defRPr/>
            </a:pPr>
            <a:endParaRPr lang="en-US" dirty="0"/>
          </a:p>
        </p:txBody>
      </p:sp>
    </p:spTree>
    <p:extLst>
      <p:ext uri="{BB962C8B-B14F-4D97-AF65-F5344CB8AC3E}">
        <p14:creationId xmlns:p14="http://schemas.microsoft.com/office/powerpoint/2010/main" val="39961991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Rubrik och lodrät text">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en-US" dirty="0" err="1"/>
              <a:t>Klicka</a:t>
            </a:r>
            <a:r>
              <a:rPr lang="en-US" dirty="0"/>
              <a:t> </a:t>
            </a:r>
            <a:r>
              <a:rPr lang="en-US" dirty="0" err="1"/>
              <a:t>här</a:t>
            </a:r>
            <a:r>
              <a:rPr lang="en-US" dirty="0"/>
              <a:t> för </a:t>
            </a:r>
            <a:r>
              <a:rPr lang="en-US" dirty="0" err="1"/>
              <a:t>att</a:t>
            </a:r>
            <a:r>
              <a:rPr lang="en-US" dirty="0"/>
              <a:t> </a:t>
            </a:r>
            <a:r>
              <a:rPr lang="en-US" dirty="0" err="1"/>
              <a:t>ändra</a:t>
            </a:r>
            <a:r>
              <a:rPr lang="en-US" dirty="0"/>
              <a:t> format</a:t>
            </a:r>
          </a:p>
        </p:txBody>
      </p:sp>
      <p:sp>
        <p:nvSpPr>
          <p:cNvPr id="3" name="Platshållare för lodrät text 2"/>
          <p:cNvSpPr>
            <a:spLocks noGrp="1"/>
          </p:cNvSpPr>
          <p:nvPr>
            <p:ph type="body" orient="vert" idx="1"/>
          </p:nvPr>
        </p:nvSpPr>
        <p:spPr/>
        <p:txBody>
          <a:bodyPr vert="eaVert"/>
          <a:lstStyle/>
          <a:p>
            <a:pPr lvl="0"/>
            <a:r>
              <a:rPr lang="en-US" dirty="0" err="1"/>
              <a:t>Klicka</a:t>
            </a:r>
            <a:r>
              <a:rPr lang="en-US" dirty="0"/>
              <a:t> </a:t>
            </a:r>
            <a:r>
              <a:rPr lang="en-US" dirty="0" err="1"/>
              <a:t>här</a:t>
            </a:r>
            <a:r>
              <a:rPr lang="en-US" dirty="0"/>
              <a:t> för </a:t>
            </a:r>
            <a:r>
              <a:rPr lang="en-US" dirty="0" err="1"/>
              <a:t>att</a:t>
            </a:r>
            <a:r>
              <a:rPr lang="en-US" dirty="0"/>
              <a:t> </a:t>
            </a:r>
            <a:r>
              <a:rPr lang="en-US" dirty="0" err="1"/>
              <a:t>ändra</a:t>
            </a:r>
            <a:r>
              <a:rPr lang="en-US" dirty="0"/>
              <a:t> format </a:t>
            </a:r>
            <a:r>
              <a:rPr lang="en-US" dirty="0" err="1"/>
              <a:t>på</a:t>
            </a:r>
            <a:r>
              <a:rPr lang="en-US" dirty="0"/>
              <a:t> </a:t>
            </a:r>
            <a:r>
              <a:rPr lang="en-US" dirty="0" err="1"/>
              <a:t>bakgrundstexten</a:t>
            </a:r>
            <a:endParaRPr lang="en-US" dirty="0"/>
          </a:p>
          <a:p>
            <a:pPr lvl="1"/>
            <a:r>
              <a:rPr lang="en-US" dirty="0" err="1"/>
              <a:t>Nivå</a:t>
            </a:r>
            <a:r>
              <a:rPr lang="en-US" dirty="0"/>
              <a:t> </a:t>
            </a:r>
            <a:r>
              <a:rPr lang="en-US" dirty="0" err="1"/>
              <a:t>två</a:t>
            </a:r>
            <a:endParaRPr lang="en-US" dirty="0"/>
          </a:p>
          <a:p>
            <a:pPr lvl="2"/>
            <a:r>
              <a:rPr lang="en-US" dirty="0" err="1"/>
              <a:t>Nivå</a:t>
            </a:r>
            <a:r>
              <a:rPr lang="en-US" dirty="0"/>
              <a:t> </a:t>
            </a:r>
            <a:r>
              <a:rPr lang="en-US" dirty="0" err="1"/>
              <a:t>tre</a:t>
            </a:r>
            <a:endParaRPr lang="en-US" dirty="0"/>
          </a:p>
          <a:p>
            <a:pPr lvl="3"/>
            <a:r>
              <a:rPr lang="en-US" dirty="0" err="1"/>
              <a:t>Nivå</a:t>
            </a:r>
            <a:r>
              <a:rPr lang="en-US" dirty="0"/>
              <a:t> </a:t>
            </a:r>
            <a:r>
              <a:rPr lang="en-US" dirty="0" err="1"/>
              <a:t>fyra</a:t>
            </a:r>
            <a:endParaRPr lang="en-US" dirty="0"/>
          </a:p>
          <a:p>
            <a:pPr lvl="4"/>
            <a:r>
              <a:rPr lang="en-US" dirty="0" err="1"/>
              <a:t>Nivå</a:t>
            </a:r>
            <a:r>
              <a:rPr lang="en-US" dirty="0"/>
              <a:t> fem</a:t>
            </a:r>
          </a:p>
        </p:txBody>
      </p:sp>
      <p:sp>
        <p:nvSpPr>
          <p:cNvPr id="4" name="Rectangle 5"/>
          <p:cNvSpPr>
            <a:spLocks noGrp="1" noChangeArrowheads="1"/>
          </p:cNvSpPr>
          <p:nvPr>
            <p:ph type="dt" sz="half" idx="10"/>
          </p:nvPr>
        </p:nvSpPr>
        <p:spPr>
          <a:ln/>
        </p:spPr>
        <p:txBody>
          <a:bodyPr/>
          <a:lstStyle>
            <a:lvl1pPr>
              <a:defRPr/>
            </a:lvl1pPr>
          </a:lstStyle>
          <a:p>
            <a:pPr>
              <a:defRPr/>
            </a:pPr>
            <a:endParaRPr lang="en-US" dirty="0"/>
          </a:p>
        </p:txBody>
      </p:sp>
      <p:sp>
        <p:nvSpPr>
          <p:cNvPr id="5" name="Rectangle 6"/>
          <p:cNvSpPr>
            <a:spLocks noGrp="1" noChangeArrowheads="1"/>
          </p:cNvSpPr>
          <p:nvPr>
            <p:ph type="ftr" sz="quarter" idx="11"/>
          </p:nvPr>
        </p:nvSpPr>
        <p:spPr>
          <a:ln/>
        </p:spPr>
        <p:txBody>
          <a:bodyPr/>
          <a:lstStyle>
            <a:lvl1pPr>
              <a:defRPr/>
            </a:lvl1pPr>
          </a:lstStyle>
          <a:p>
            <a:pPr>
              <a:defRPr/>
            </a:pPr>
            <a:endParaRPr lang="en-US" dirty="0"/>
          </a:p>
        </p:txBody>
      </p:sp>
    </p:spTree>
    <p:extLst>
      <p:ext uri="{BB962C8B-B14F-4D97-AF65-F5344CB8AC3E}">
        <p14:creationId xmlns:p14="http://schemas.microsoft.com/office/powerpoint/2010/main" val="33782127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Lodrät rubrik och text">
    <p:spTree>
      <p:nvGrpSpPr>
        <p:cNvPr id="1" name=""/>
        <p:cNvGrpSpPr/>
        <p:nvPr/>
      </p:nvGrpSpPr>
      <p:grpSpPr>
        <a:xfrm>
          <a:off x="0" y="0"/>
          <a:ext cx="0" cy="0"/>
          <a:chOff x="0" y="0"/>
          <a:chExt cx="0" cy="0"/>
        </a:xfrm>
      </p:grpSpPr>
      <p:sp>
        <p:nvSpPr>
          <p:cNvPr id="2" name="Lodrät rubrik 1"/>
          <p:cNvSpPr>
            <a:spLocks noGrp="1"/>
          </p:cNvSpPr>
          <p:nvPr>
            <p:ph type="title" orient="vert"/>
          </p:nvPr>
        </p:nvSpPr>
        <p:spPr>
          <a:xfrm>
            <a:off x="6351588" y="266700"/>
            <a:ext cx="1943100" cy="5448300"/>
          </a:xfrm>
        </p:spPr>
        <p:txBody>
          <a:bodyPr vert="eaVert"/>
          <a:lstStyle/>
          <a:p>
            <a:r>
              <a:rPr lang="en-US" dirty="0" err="1"/>
              <a:t>Klicka</a:t>
            </a:r>
            <a:r>
              <a:rPr lang="en-US" dirty="0"/>
              <a:t> </a:t>
            </a:r>
            <a:r>
              <a:rPr lang="en-US" dirty="0" err="1"/>
              <a:t>här</a:t>
            </a:r>
            <a:r>
              <a:rPr lang="en-US" dirty="0"/>
              <a:t> för </a:t>
            </a:r>
            <a:r>
              <a:rPr lang="en-US" dirty="0" err="1"/>
              <a:t>att</a:t>
            </a:r>
            <a:r>
              <a:rPr lang="en-US" dirty="0"/>
              <a:t> </a:t>
            </a:r>
            <a:r>
              <a:rPr lang="en-US" dirty="0" err="1"/>
              <a:t>ändra</a:t>
            </a:r>
            <a:r>
              <a:rPr lang="en-US" dirty="0"/>
              <a:t> format</a:t>
            </a:r>
          </a:p>
        </p:txBody>
      </p:sp>
      <p:sp>
        <p:nvSpPr>
          <p:cNvPr id="3" name="Platshållare för lodrät text 2"/>
          <p:cNvSpPr>
            <a:spLocks noGrp="1"/>
          </p:cNvSpPr>
          <p:nvPr>
            <p:ph type="body" orient="vert" idx="1"/>
          </p:nvPr>
        </p:nvSpPr>
        <p:spPr>
          <a:xfrm>
            <a:off x="522288" y="266700"/>
            <a:ext cx="5676900" cy="5448300"/>
          </a:xfrm>
        </p:spPr>
        <p:txBody>
          <a:bodyPr vert="eaVert"/>
          <a:lstStyle/>
          <a:p>
            <a:pPr lvl="0"/>
            <a:r>
              <a:rPr lang="en-US" dirty="0" err="1"/>
              <a:t>Klicka</a:t>
            </a:r>
            <a:r>
              <a:rPr lang="en-US" dirty="0"/>
              <a:t> </a:t>
            </a:r>
            <a:r>
              <a:rPr lang="en-US" dirty="0" err="1"/>
              <a:t>här</a:t>
            </a:r>
            <a:r>
              <a:rPr lang="en-US" dirty="0"/>
              <a:t> för </a:t>
            </a:r>
            <a:r>
              <a:rPr lang="en-US" dirty="0" err="1"/>
              <a:t>att</a:t>
            </a:r>
            <a:r>
              <a:rPr lang="en-US" dirty="0"/>
              <a:t> </a:t>
            </a:r>
            <a:r>
              <a:rPr lang="en-US" dirty="0" err="1"/>
              <a:t>ändra</a:t>
            </a:r>
            <a:r>
              <a:rPr lang="en-US" dirty="0"/>
              <a:t> format </a:t>
            </a:r>
            <a:r>
              <a:rPr lang="en-US" dirty="0" err="1"/>
              <a:t>på</a:t>
            </a:r>
            <a:r>
              <a:rPr lang="en-US" dirty="0"/>
              <a:t> </a:t>
            </a:r>
            <a:r>
              <a:rPr lang="en-US" dirty="0" err="1"/>
              <a:t>bakgrundstexten</a:t>
            </a:r>
            <a:endParaRPr lang="en-US" dirty="0"/>
          </a:p>
          <a:p>
            <a:pPr lvl="1"/>
            <a:r>
              <a:rPr lang="en-US" dirty="0" err="1"/>
              <a:t>Nivå</a:t>
            </a:r>
            <a:r>
              <a:rPr lang="en-US" dirty="0"/>
              <a:t> </a:t>
            </a:r>
            <a:r>
              <a:rPr lang="en-US" dirty="0" err="1"/>
              <a:t>två</a:t>
            </a:r>
            <a:endParaRPr lang="en-US" dirty="0"/>
          </a:p>
          <a:p>
            <a:pPr lvl="2"/>
            <a:r>
              <a:rPr lang="en-US" dirty="0" err="1"/>
              <a:t>Nivå</a:t>
            </a:r>
            <a:r>
              <a:rPr lang="en-US" dirty="0"/>
              <a:t> </a:t>
            </a:r>
            <a:r>
              <a:rPr lang="en-US" dirty="0" err="1"/>
              <a:t>tre</a:t>
            </a:r>
            <a:endParaRPr lang="en-US" dirty="0"/>
          </a:p>
          <a:p>
            <a:pPr lvl="3"/>
            <a:r>
              <a:rPr lang="en-US" dirty="0" err="1"/>
              <a:t>Nivå</a:t>
            </a:r>
            <a:r>
              <a:rPr lang="en-US" dirty="0"/>
              <a:t> </a:t>
            </a:r>
            <a:r>
              <a:rPr lang="en-US" dirty="0" err="1"/>
              <a:t>fyra</a:t>
            </a:r>
            <a:endParaRPr lang="en-US" dirty="0"/>
          </a:p>
          <a:p>
            <a:pPr lvl="4"/>
            <a:r>
              <a:rPr lang="en-US" dirty="0" err="1"/>
              <a:t>Nivå</a:t>
            </a:r>
            <a:r>
              <a:rPr lang="en-US" dirty="0"/>
              <a:t> fem</a:t>
            </a:r>
          </a:p>
        </p:txBody>
      </p:sp>
      <p:sp>
        <p:nvSpPr>
          <p:cNvPr id="4" name="Rectangle 5"/>
          <p:cNvSpPr>
            <a:spLocks noGrp="1" noChangeArrowheads="1"/>
          </p:cNvSpPr>
          <p:nvPr>
            <p:ph type="dt" sz="half" idx="10"/>
          </p:nvPr>
        </p:nvSpPr>
        <p:spPr>
          <a:ln/>
        </p:spPr>
        <p:txBody>
          <a:bodyPr/>
          <a:lstStyle>
            <a:lvl1pPr>
              <a:defRPr/>
            </a:lvl1pPr>
          </a:lstStyle>
          <a:p>
            <a:pPr>
              <a:defRPr/>
            </a:pPr>
            <a:endParaRPr lang="en-US" dirty="0"/>
          </a:p>
        </p:txBody>
      </p:sp>
      <p:sp>
        <p:nvSpPr>
          <p:cNvPr id="5" name="Rectangle 6"/>
          <p:cNvSpPr>
            <a:spLocks noGrp="1" noChangeArrowheads="1"/>
          </p:cNvSpPr>
          <p:nvPr>
            <p:ph type="ftr" sz="quarter" idx="11"/>
          </p:nvPr>
        </p:nvSpPr>
        <p:spPr>
          <a:ln/>
        </p:spPr>
        <p:txBody>
          <a:bodyPr/>
          <a:lstStyle>
            <a:lvl1pPr>
              <a:defRPr/>
            </a:lvl1pPr>
          </a:lstStyle>
          <a:p>
            <a:pPr>
              <a:defRPr/>
            </a:pPr>
            <a:endParaRPr lang="en-US" dirty="0"/>
          </a:p>
        </p:txBody>
      </p:sp>
    </p:spTree>
    <p:extLst>
      <p:ext uri="{BB962C8B-B14F-4D97-AF65-F5344CB8AC3E}">
        <p14:creationId xmlns:p14="http://schemas.microsoft.com/office/powerpoint/2010/main" val="25597253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Line 2"/>
          <p:cNvSpPr>
            <a:spLocks noChangeShapeType="1"/>
          </p:cNvSpPr>
          <p:nvPr/>
        </p:nvSpPr>
        <p:spPr bwMode="auto">
          <a:xfrm flipV="1">
            <a:off x="0" y="1412875"/>
            <a:ext cx="9144000" cy="0"/>
          </a:xfrm>
          <a:prstGeom prst="line">
            <a:avLst/>
          </a:prstGeom>
          <a:noFill/>
          <a:ln w="9525">
            <a:solidFill>
              <a:schemeClr val="hlink"/>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2051" name="Rectangle 3"/>
          <p:cNvSpPr>
            <a:spLocks noGrp="1" noChangeArrowheads="1"/>
          </p:cNvSpPr>
          <p:nvPr>
            <p:ph type="title"/>
          </p:nvPr>
        </p:nvSpPr>
        <p:spPr bwMode="auto">
          <a:xfrm>
            <a:off x="522288" y="266700"/>
            <a:ext cx="7772400" cy="1104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075" tIns="46038" rIns="92075" bIns="46038" numCol="1" anchor="b" anchorCtr="0" compatLnSpc="1">
            <a:prstTxWarp prst="textNoShape">
              <a:avLst/>
            </a:prstTxWarp>
          </a:bodyPr>
          <a:lstStyle/>
          <a:p>
            <a:pPr lvl="0"/>
            <a:r>
              <a:rPr lang="en-US" dirty="0" err="1"/>
              <a:t>Klicka</a:t>
            </a:r>
            <a:r>
              <a:rPr lang="en-US" dirty="0"/>
              <a:t> </a:t>
            </a:r>
            <a:r>
              <a:rPr lang="en-US" dirty="0" err="1"/>
              <a:t>här</a:t>
            </a:r>
            <a:r>
              <a:rPr lang="en-US" dirty="0"/>
              <a:t> för </a:t>
            </a:r>
            <a:r>
              <a:rPr lang="en-US" dirty="0" err="1"/>
              <a:t>att</a:t>
            </a:r>
            <a:r>
              <a:rPr lang="en-US" dirty="0"/>
              <a:t> </a:t>
            </a:r>
            <a:r>
              <a:rPr lang="en-US" dirty="0" err="1"/>
              <a:t>redigera</a:t>
            </a:r>
            <a:r>
              <a:rPr lang="en-US" dirty="0"/>
              <a:t> </a:t>
            </a:r>
            <a:r>
              <a:rPr lang="en-US" dirty="0" err="1"/>
              <a:t>rubrikbakgrunden</a:t>
            </a:r>
            <a:endParaRPr lang="en-US" dirty="0"/>
          </a:p>
        </p:txBody>
      </p:sp>
      <p:sp>
        <p:nvSpPr>
          <p:cNvPr id="2052" name="Rectangle 4"/>
          <p:cNvSpPr>
            <a:spLocks noGrp="1" noChangeArrowheads="1"/>
          </p:cNvSpPr>
          <p:nvPr>
            <p:ph type="body" idx="1"/>
          </p:nvPr>
        </p:nvSpPr>
        <p:spPr bwMode="auto">
          <a:xfrm>
            <a:off x="542925" y="1600200"/>
            <a:ext cx="772795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075" tIns="46038" rIns="92075" bIns="46038" numCol="1" anchor="t" anchorCtr="0" compatLnSpc="1">
            <a:prstTxWarp prst="textNoShape">
              <a:avLst/>
            </a:prstTxWarp>
          </a:bodyPr>
          <a:lstStyle/>
          <a:p>
            <a:pPr lvl="0"/>
            <a:r>
              <a:rPr lang="en-US" dirty="0" err="1"/>
              <a:t>Klicka</a:t>
            </a:r>
            <a:r>
              <a:rPr lang="en-US" dirty="0"/>
              <a:t> </a:t>
            </a:r>
            <a:r>
              <a:rPr lang="en-US" dirty="0" err="1"/>
              <a:t>här</a:t>
            </a:r>
            <a:r>
              <a:rPr lang="en-US" dirty="0"/>
              <a:t> för </a:t>
            </a:r>
            <a:r>
              <a:rPr lang="en-US" dirty="0" err="1"/>
              <a:t>att</a:t>
            </a:r>
            <a:r>
              <a:rPr lang="en-US" dirty="0"/>
              <a:t> </a:t>
            </a:r>
            <a:r>
              <a:rPr lang="en-US" dirty="0" err="1"/>
              <a:t>redigera</a:t>
            </a:r>
            <a:r>
              <a:rPr lang="en-US" dirty="0"/>
              <a:t> </a:t>
            </a:r>
            <a:r>
              <a:rPr lang="en-US" dirty="0" err="1"/>
              <a:t>textbakgrunden</a:t>
            </a:r>
            <a:endParaRPr lang="en-US" dirty="0"/>
          </a:p>
          <a:p>
            <a:pPr lvl="1"/>
            <a:r>
              <a:rPr lang="en-US" dirty="0" err="1"/>
              <a:t>Andra</a:t>
            </a:r>
            <a:r>
              <a:rPr lang="en-US" dirty="0"/>
              <a:t> </a:t>
            </a:r>
            <a:r>
              <a:rPr lang="en-US" dirty="0" err="1"/>
              <a:t>nivån</a:t>
            </a:r>
            <a:endParaRPr lang="en-US" dirty="0"/>
          </a:p>
          <a:p>
            <a:pPr lvl="2"/>
            <a:r>
              <a:rPr lang="en-US" dirty="0" err="1"/>
              <a:t>Tredje</a:t>
            </a:r>
            <a:r>
              <a:rPr lang="en-US" dirty="0"/>
              <a:t> </a:t>
            </a:r>
            <a:r>
              <a:rPr lang="en-US" dirty="0" err="1"/>
              <a:t>nivån</a:t>
            </a:r>
            <a:endParaRPr lang="en-US" dirty="0"/>
          </a:p>
          <a:p>
            <a:pPr lvl="3"/>
            <a:r>
              <a:rPr lang="en-US" dirty="0" err="1"/>
              <a:t>Fjärde</a:t>
            </a:r>
            <a:r>
              <a:rPr lang="en-US" dirty="0"/>
              <a:t> </a:t>
            </a:r>
            <a:r>
              <a:rPr lang="en-US" dirty="0" err="1"/>
              <a:t>nivån</a:t>
            </a:r>
            <a:endParaRPr lang="en-US" dirty="0"/>
          </a:p>
          <a:p>
            <a:pPr lvl="4"/>
            <a:r>
              <a:rPr lang="en-US" dirty="0" err="1"/>
              <a:t>Femte</a:t>
            </a:r>
            <a:r>
              <a:rPr lang="en-US" dirty="0"/>
              <a:t> </a:t>
            </a:r>
            <a:r>
              <a:rPr lang="en-US" dirty="0" err="1"/>
              <a:t>nivån</a:t>
            </a:r>
            <a:endParaRPr lang="en-US" dirty="0"/>
          </a:p>
        </p:txBody>
      </p:sp>
      <p:sp>
        <p:nvSpPr>
          <p:cNvPr id="4101" name="Rectangle 5"/>
          <p:cNvSpPr>
            <a:spLocks noGrp="1" noChangeArrowheads="1"/>
          </p:cNvSpPr>
          <p:nvPr>
            <p:ph type="dt" sz="half" idx="2"/>
          </p:nvPr>
        </p:nvSpPr>
        <p:spPr bwMode="auto">
          <a:xfrm>
            <a:off x="381000" y="61722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2075" tIns="46038" rIns="92075" bIns="46038" numCol="1" anchor="ctr" anchorCtr="0" compatLnSpc="1">
            <a:prstTxWarp prst="textNoShape">
              <a:avLst/>
            </a:prstTxWarp>
          </a:bodyPr>
          <a:lstStyle>
            <a:lvl1pPr eaLnBrk="0" hangingPunct="0">
              <a:defRPr sz="1400">
                <a:solidFill>
                  <a:schemeClr val="bg2"/>
                </a:solidFill>
                <a:latin typeface="+mn-lt"/>
              </a:defRPr>
            </a:lvl1pPr>
          </a:lstStyle>
          <a:p>
            <a:pPr>
              <a:defRPr/>
            </a:pPr>
            <a:endParaRPr lang="en-US" dirty="0"/>
          </a:p>
        </p:txBody>
      </p:sp>
      <p:sp>
        <p:nvSpPr>
          <p:cNvPr id="4102" name="Rectangle 6"/>
          <p:cNvSpPr>
            <a:spLocks noGrp="1" noChangeArrowheads="1"/>
          </p:cNvSpPr>
          <p:nvPr>
            <p:ph type="ftr" sz="quarter" idx="3"/>
          </p:nvPr>
        </p:nvSpPr>
        <p:spPr bwMode="auto">
          <a:xfrm>
            <a:off x="3095625" y="61722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2075" tIns="46038" rIns="92075" bIns="46038" numCol="1" anchor="ctr" anchorCtr="0" compatLnSpc="1">
            <a:prstTxWarp prst="textNoShape">
              <a:avLst/>
            </a:prstTxWarp>
          </a:bodyPr>
          <a:lstStyle>
            <a:lvl1pPr algn="ctr" eaLnBrk="0" hangingPunct="0">
              <a:defRPr sz="1400">
                <a:solidFill>
                  <a:schemeClr val="bg2"/>
                </a:solidFill>
                <a:latin typeface="+mn-lt"/>
              </a:defRPr>
            </a:lvl1pPr>
          </a:lstStyle>
          <a:p>
            <a:pPr>
              <a:defRPr/>
            </a:pPr>
            <a:endParaRPr lang="en-US" dirty="0"/>
          </a:p>
        </p:txBody>
      </p:sp>
      <p:sp>
        <p:nvSpPr>
          <p:cNvPr id="2055" name="Rectangle 7"/>
          <p:cNvSpPr>
            <a:spLocks noChangeArrowheads="1"/>
          </p:cNvSpPr>
          <p:nvPr userDrawn="1"/>
        </p:nvSpPr>
        <p:spPr bwMode="auto">
          <a:xfrm>
            <a:off x="7308303" y="6629400"/>
            <a:ext cx="1835697" cy="2160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2075" tIns="46039" rIns="92075" bIns="46039">
            <a:spAutoFit/>
          </a:bodyPr>
          <a:lstStyle/>
          <a:p>
            <a:pPr eaLnBrk="0" hangingPunct="0"/>
            <a:r>
              <a:rPr lang="en-US" sz="800" dirty="0">
                <a:solidFill>
                  <a:srgbClr val="330099"/>
                </a:solidFill>
                <a:latin typeface="Times New Roman" pitchFamily="18" charset="0"/>
              </a:rPr>
              <a:t>ICDE SG57</a:t>
            </a:r>
            <a:r>
              <a:rPr lang="en-US" sz="800" baseline="0" dirty="0">
                <a:solidFill>
                  <a:srgbClr val="330099"/>
                </a:solidFill>
                <a:latin typeface="Times New Roman" pitchFamily="18" charset="0"/>
              </a:rPr>
              <a:t> October 3-5 2023</a:t>
            </a:r>
            <a:r>
              <a:rPr lang="en-US" sz="800" dirty="0">
                <a:solidFill>
                  <a:srgbClr val="330099"/>
                </a:solidFill>
                <a:latin typeface="Times New Roman" pitchFamily="18" charset="0"/>
              </a:rPr>
              <a:t>, Page </a:t>
            </a:r>
            <a:fld id="{D156D1B7-A623-4FE3-BEDF-0838A9C833A6}" type="slidenum">
              <a:rPr lang="en-US" sz="800" smtClean="0">
                <a:solidFill>
                  <a:srgbClr val="330099"/>
                </a:solidFill>
                <a:latin typeface="Times New Roman" pitchFamily="18" charset="0"/>
              </a:rPr>
              <a:pPr eaLnBrk="0" hangingPunct="0"/>
              <a:t>‹#›</a:t>
            </a:fld>
            <a:endParaRPr lang="en-US" sz="800" dirty="0">
              <a:solidFill>
                <a:srgbClr val="330099"/>
              </a:solidFill>
              <a:latin typeface="Times New Roman" pitchFamily="18" charset="0"/>
            </a:endParaRPr>
          </a:p>
        </p:txBody>
      </p:sp>
    </p:spTree>
  </p:cSld>
  <p:clrMap bg1="lt1" tx1="dk1" bg2="lt2" tx2="dk2" accent1="accent1" accent2="accent2" accent3="accent3" accent4="accent4" accent5="accent5" accent6="accent6" hlink="hlink" folHlink="folHlink"/>
  <p:sldLayoutIdLst>
    <p:sldLayoutId id="2147483786" r:id="rId1"/>
    <p:sldLayoutId id="2147483776"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Lst>
  <p:hf sldNum="0" hdr="0" ftr="0" dt="0"/>
  <p:txStyles>
    <p:titleStyle>
      <a:lvl1pPr algn="l" rtl="0" eaLnBrk="0" fontAlgn="base" hangingPunct="0">
        <a:spcBef>
          <a:spcPct val="0"/>
        </a:spcBef>
        <a:spcAft>
          <a:spcPct val="0"/>
        </a:spcAft>
        <a:defRPr sz="3600">
          <a:solidFill>
            <a:srgbClr val="000080"/>
          </a:solidFill>
          <a:latin typeface="+mj-lt"/>
          <a:ea typeface="+mj-ea"/>
          <a:cs typeface="+mj-cs"/>
        </a:defRPr>
      </a:lvl1pPr>
      <a:lvl2pPr algn="l" rtl="0" eaLnBrk="0" fontAlgn="base" hangingPunct="0">
        <a:spcBef>
          <a:spcPct val="0"/>
        </a:spcBef>
        <a:spcAft>
          <a:spcPct val="0"/>
        </a:spcAft>
        <a:defRPr sz="3600">
          <a:solidFill>
            <a:srgbClr val="000080"/>
          </a:solidFill>
          <a:latin typeface="Times New Roman" pitchFamily="18" charset="0"/>
        </a:defRPr>
      </a:lvl2pPr>
      <a:lvl3pPr algn="l" rtl="0" eaLnBrk="0" fontAlgn="base" hangingPunct="0">
        <a:spcBef>
          <a:spcPct val="0"/>
        </a:spcBef>
        <a:spcAft>
          <a:spcPct val="0"/>
        </a:spcAft>
        <a:defRPr sz="3600">
          <a:solidFill>
            <a:srgbClr val="000080"/>
          </a:solidFill>
          <a:latin typeface="Times New Roman" pitchFamily="18" charset="0"/>
        </a:defRPr>
      </a:lvl3pPr>
      <a:lvl4pPr algn="l" rtl="0" eaLnBrk="0" fontAlgn="base" hangingPunct="0">
        <a:spcBef>
          <a:spcPct val="0"/>
        </a:spcBef>
        <a:spcAft>
          <a:spcPct val="0"/>
        </a:spcAft>
        <a:defRPr sz="3600">
          <a:solidFill>
            <a:srgbClr val="000080"/>
          </a:solidFill>
          <a:latin typeface="Times New Roman" pitchFamily="18" charset="0"/>
        </a:defRPr>
      </a:lvl4pPr>
      <a:lvl5pPr algn="l" rtl="0" eaLnBrk="0" fontAlgn="base" hangingPunct="0">
        <a:spcBef>
          <a:spcPct val="0"/>
        </a:spcBef>
        <a:spcAft>
          <a:spcPct val="0"/>
        </a:spcAft>
        <a:defRPr sz="3600">
          <a:solidFill>
            <a:srgbClr val="000080"/>
          </a:solidFill>
          <a:latin typeface="Times New Roman" pitchFamily="18" charset="0"/>
        </a:defRPr>
      </a:lvl5pPr>
      <a:lvl6pPr marL="457189" algn="l" rtl="0" fontAlgn="base">
        <a:spcBef>
          <a:spcPct val="0"/>
        </a:spcBef>
        <a:spcAft>
          <a:spcPct val="0"/>
        </a:spcAft>
        <a:defRPr sz="3600">
          <a:solidFill>
            <a:srgbClr val="000080"/>
          </a:solidFill>
          <a:latin typeface="Times New Roman" pitchFamily="18" charset="0"/>
        </a:defRPr>
      </a:lvl6pPr>
      <a:lvl7pPr marL="914377" algn="l" rtl="0" fontAlgn="base">
        <a:spcBef>
          <a:spcPct val="0"/>
        </a:spcBef>
        <a:spcAft>
          <a:spcPct val="0"/>
        </a:spcAft>
        <a:defRPr sz="3600">
          <a:solidFill>
            <a:srgbClr val="000080"/>
          </a:solidFill>
          <a:latin typeface="Times New Roman" pitchFamily="18" charset="0"/>
        </a:defRPr>
      </a:lvl7pPr>
      <a:lvl8pPr marL="1371566" algn="l" rtl="0" fontAlgn="base">
        <a:spcBef>
          <a:spcPct val="0"/>
        </a:spcBef>
        <a:spcAft>
          <a:spcPct val="0"/>
        </a:spcAft>
        <a:defRPr sz="3600">
          <a:solidFill>
            <a:srgbClr val="000080"/>
          </a:solidFill>
          <a:latin typeface="Times New Roman" pitchFamily="18" charset="0"/>
        </a:defRPr>
      </a:lvl8pPr>
      <a:lvl9pPr marL="1828754" algn="l" rtl="0" fontAlgn="base">
        <a:spcBef>
          <a:spcPct val="0"/>
        </a:spcBef>
        <a:spcAft>
          <a:spcPct val="0"/>
        </a:spcAft>
        <a:defRPr sz="3600">
          <a:solidFill>
            <a:srgbClr val="000080"/>
          </a:solidFill>
          <a:latin typeface="Times New Roman" pitchFamily="18" charset="0"/>
        </a:defRPr>
      </a:lvl9pPr>
    </p:titleStyle>
    <p:bodyStyle>
      <a:lvl1pPr marL="342891" indent="-342891" algn="l" rtl="0" eaLnBrk="0" fontAlgn="base" hangingPunct="0">
        <a:spcBef>
          <a:spcPct val="20000"/>
        </a:spcBef>
        <a:spcAft>
          <a:spcPct val="0"/>
        </a:spcAft>
        <a:buClr>
          <a:schemeClr val="hlink"/>
        </a:buClr>
        <a:buSzPct val="75000"/>
        <a:buFont typeface="Monotype Sorts" pitchFamily="2" charset="2"/>
        <a:buChar char="u"/>
        <a:defRPr sz="3200">
          <a:solidFill>
            <a:srgbClr val="000000"/>
          </a:solidFill>
          <a:latin typeface="+mn-lt"/>
          <a:ea typeface="+mn-ea"/>
          <a:cs typeface="+mn-cs"/>
        </a:defRPr>
      </a:lvl1pPr>
      <a:lvl2pPr marL="742932" indent="-285744" algn="l" rtl="0" eaLnBrk="0" fontAlgn="base" hangingPunct="0">
        <a:spcBef>
          <a:spcPct val="20000"/>
        </a:spcBef>
        <a:spcAft>
          <a:spcPct val="0"/>
        </a:spcAft>
        <a:buClr>
          <a:schemeClr val="hlink"/>
        </a:buClr>
        <a:buChar char="–"/>
        <a:defRPr sz="2800">
          <a:solidFill>
            <a:srgbClr val="000000"/>
          </a:solidFill>
          <a:latin typeface="+mn-lt"/>
        </a:defRPr>
      </a:lvl2pPr>
      <a:lvl3pPr marL="1142971" indent="-228594" algn="l" rtl="0" eaLnBrk="0" fontAlgn="base" hangingPunct="0">
        <a:spcBef>
          <a:spcPct val="20000"/>
        </a:spcBef>
        <a:spcAft>
          <a:spcPct val="0"/>
        </a:spcAft>
        <a:buClr>
          <a:schemeClr val="hlink"/>
        </a:buClr>
        <a:buChar char="»"/>
        <a:defRPr sz="2400">
          <a:solidFill>
            <a:srgbClr val="000000"/>
          </a:solidFill>
          <a:latin typeface="+mn-lt"/>
        </a:defRPr>
      </a:lvl3pPr>
      <a:lvl4pPr marL="1562061" indent="-228594" algn="l" rtl="0" eaLnBrk="0" fontAlgn="base" hangingPunct="0">
        <a:spcBef>
          <a:spcPct val="20000"/>
        </a:spcBef>
        <a:spcAft>
          <a:spcPct val="0"/>
        </a:spcAft>
        <a:buClr>
          <a:schemeClr val="hlink"/>
        </a:buClr>
        <a:buSzPct val="65000"/>
        <a:buFont typeface="Monotype Sorts" pitchFamily="2" charset="2"/>
        <a:buChar char="u"/>
        <a:defRPr sz="2000">
          <a:solidFill>
            <a:srgbClr val="000000"/>
          </a:solidFill>
          <a:latin typeface="+mn-lt"/>
        </a:defRPr>
      </a:lvl4pPr>
      <a:lvl5pPr marL="1981150" indent="-228594" algn="l" rtl="0" eaLnBrk="0" fontAlgn="base" hangingPunct="0">
        <a:spcBef>
          <a:spcPct val="20000"/>
        </a:spcBef>
        <a:spcAft>
          <a:spcPct val="0"/>
        </a:spcAft>
        <a:buClr>
          <a:schemeClr val="hlink"/>
        </a:buClr>
        <a:buChar char="–"/>
        <a:defRPr sz="2000">
          <a:solidFill>
            <a:srgbClr val="000000"/>
          </a:solidFill>
          <a:latin typeface="+mn-lt"/>
        </a:defRPr>
      </a:lvl5pPr>
      <a:lvl6pPr marL="2438339" indent="-228594" algn="l" rtl="0" fontAlgn="base">
        <a:spcBef>
          <a:spcPct val="20000"/>
        </a:spcBef>
        <a:spcAft>
          <a:spcPct val="0"/>
        </a:spcAft>
        <a:buClr>
          <a:schemeClr val="hlink"/>
        </a:buClr>
        <a:buChar char="–"/>
        <a:defRPr sz="2000">
          <a:solidFill>
            <a:srgbClr val="000000"/>
          </a:solidFill>
          <a:latin typeface="+mn-lt"/>
        </a:defRPr>
      </a:lvl6pPr>
      <a:lvl7pPr marL="2895528" indent="-228594" algn="l" rtl="0" fontAlgn="base">
        <a:spcBef>
          <a:spcPct val="20000"/>
        </a:spcBef>
        <a:spcAft>
          <a:spcPct val="0"/>
        </a:spcAft>
        <a:buClr>
          <a:schemeClr val="hlink"/>
        </a:buClr>
        <a:buChar char="–"/>
        <a:defRPr sz="2000">
          <a:solidFill>
            <a:srgbClr val="000000"/>
          </a:solidFill>
          <a:latin typeface="+mn-lt"/>
        </a:defRPr>
      </a:lvl7pPr>
      <a:lvl8pPr marL="3352716" indent="-228594" algn="l" rtl="0" fontAlgn="base">
        <a:spcBef>
          <a:spcPct val="20000"/>
        </a:spcBef>
        <a:spcAft>
          <a:spcPct val="0"/>
        </a:spcAft>
        <a:buClr>
          <a:schemeClr val="hlink"/>
        </a:buClr>
        <a:buChar char="–"/>
        <a:defRPr sz="2000">
          <a:solidFill>
            <a:srgbClr val="000000"/>
          </a:solidFill>
          <a:latin typeface="+mn-lt"/>
        </a:defRPr>
      </a:lvl8pPr>
      <a:lvl9pPr marL="3809905" indent="-228594" algn="l" rtl="0" fontAlgn="base">
        <a:spcBef>
          <a:spcPct val="20000"/>
        </a:spcBef>
        <a:spcAft>
          <a:spcPct val="0"/>
        </a:spcAft>
        <a:buClr>
          <a:schemeClr val="hlink"/>
        </a:buClr>
        <a:buChar char="–"/>
        <a:defRPr sz="2000">
          <a:solidFill>
            <a:srgbClr val="000000"/>
          </a:solidFill>
          <a:latin typeface="+mn-lt"/>
        </a:defRPr>
      </a:lvl9pPr>
    </p:bodyStyle>
    <p:otherStyle>
      <a:defPPr>
        <a:defRPr lang="sv-SE"/>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https://projectportal.afconsult.com/ProjectPortal/icde"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hyperlink" Target="https://www.oecd-nea.org/nsd/docs/indexcsni.html" TargetMode="External"/><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www.oecd-nea.org/nsd/docs/indexcsni.html" TargetMode="External"/><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D89124-C55A-B0A2-FEA1-774B4F72F6BE}"/>
              </a:ext>
            </a:extLst>
          </p:cNvPr>
          <p:cNvSpPr>
            <a:spLocks noGrp="1"/>
          </p:cNvSpPr>
          <p:nvPr>
            <p:ph type="ctrTitle" sz="quarter"/>
          </p:nvPr>
        </p:nvSpPr>
        <p:spPr>
          <a:xfrm>
            <a:off x="422277" y="550334"/>
            <a:ext cx="7772400" cy="1143000"/>
          </a:xfrm>
        </p:spPr>
        <p:txBody>
          <a:bodyPr/>
          <a:lstStyle/>
          <a:p>
            <a:r>
              <a:rPr lang="en-US" dirty="0"/>
              <a:t>ICDE reference list:</a:t>
            </a:r>
            <a:br>
              <a:rPr lang="en-US" sz="2800" dirty="0"/>
            </a:br>
            <a:r>
              <a:rPr lang="en-US" sz="2800" dirty="0"/>
              <a:t>Overview </a:t>
            </a:r>
            <a:r>
              <a:rPr lang="en-GB" sz="1200" dirty="0">
                <a:ea typeface="PMingLiU" panose="02020500000000000000" pitchFamily="18" charset="-120"/>
              </a:rPr>
              <a:t>Website: </a:t>
            </a:r>
            <a:r>
              <a:rPr lang="en-GB" sz="1200" dirty="0">
                <a:ea typeface="PMingLiU" panose="02020500000000000000" pitchFamily="18" charset="-120"/>
                <a:hlinkClick r:id="rId2">
                  <a:extLst>
                    <a:ext uri="{A12FA001-AC4F-418D-AE19-62706E023703}">
                      <ahyp:hlinkClr xmlns:ahyp="http://schemas.microsoft.com/office/drawing/2018/hyperlinkcolor" val="tx"/>
                    </a:ext>
                  </a:extLst>
                </a:hlinkClick>
              </a:rPr>
              <a:t>https://projectportal.afconsult.com/ProjectPortal/icde</a:t>
            </a:r>
            <a:endParaRPr lang="en-US" sz="1200" dirty="0"/>
          </a:p>
        </p:txBody>
      </p:sp>
      <p:sp>
        <p:nvSpPr>
          <p:cNvPr id="3" name="Content Placeholder 2">
            <a:extLst>
              <a:ext uri="{FF2B5EF4-FFF2-40B4-BE49-F238E27FC236}">
                <a16:creationId xmlns:a16="http://schemas.microsoft.com/office/drawing/2014/main" id="{4D159C66-F578-0863-A59F-B4D3B7E368C0}"/>
              </a:ext>
            </a:extLst>
          </p:cNvPr>
          <p:cNvSpPr>
            <a:spLocks noGrp="1"/>
          </p:cNvSpPr>
          <p:nvPr>
            <p:ph type="subTitle" sz="quarter" idx="1"/>
          </p:nvPr>
        </p:nvSpPr>
        <p:spPr/>
        <p:txBody>
          <a:bodyPr/>
          <a:lstStyle/>
          <a:p>
            <a:pPr algn="l"/>
            <a:r>
              <a:rPr lang="en-US" sz="2000" dirty="0"/>
              <a:t>List of references including a short description of the ICDE report</a:t>
            </a:r>
          </a:p>
          <a:p>
            <a:pPr marL="342900" indent="-342900" algn="l">
              <a:buFont typeface="Wingdings" panose="05000000000000000000" pitchFamily="2" charset="2"/>
              <a:buChar char="Ø"/>
            </a:pPr>
            <a:r>
              <a:rPr lang="en-US" sz="2000" dirty="0">
                <a:ea typeface="PMingLiU" panose="02020500000000000000" pitchFamily="18" charset="-120"/>
              </a:rPr>
              <a:t>Summary report</a:t>
            </a:r>
          </a:p>
          <a:p>
            <a:pPr marL="555750" lvl="2" indent="-285750">
              <a:buFont typeface="Wingdings" panose="05000000000000000000" pitchFamily="2" charset="2"/>
              <a:buChar char="Ø"/>
            </a:pPr>
            <a:r>
              <a:rPr lang="en-US" sz="1800" dirty="0">
                <a:ea typeface="PMingLiU" panose="02020500000000000000" pitchFamily="18" charset="-120"/>
              </a:rPr>
              <a:t>ICDE Project Report: Summary of Phase VIII of the International Common-Cause Data Exchange Project ; NEA/CSNI/R(2023)9, Replacing NEA/CSNI/R(2019)3</a:t>
            </a:r>
          </a:p>
          <a:p>
            <a:pPr marL="212861" lvl="1" indent="-342900">
              <a:buFont typeface="Wingdings" panose="05000000000000000000" pitchFamily="2" charset="2"/>
              <a:buChar char="Ø"/>
            </a:pPr>
            <a:r>
              <a:rPr lang="en-GB" sz="2000" dirty="0">
                <a:ea typeface="PMingLiU" panose="02020500000000000000" pitchFamily="18" charset="-120"/>
              </a:rPr>
              <a:t>Technical Notes</a:t>
            </a:r>
          </a:p>
          <a:p>
            <a:pPr marL="555750" lvl="2" indent="-285750">
              <a:buFont typeface="Wingdings" panose="05000000000000000000" pitchFamily="2" charset="2"/>
              <a:buChar char="Ø"/>
            </a:pPr>
            <a:r>
              <a:rPr lang="en-GB" sz="1600" dirty="0">
                <a:ea typeface="PMingLiU" panose="02020500000000000000" pitchFamily="18" charset="-120"/>
              </a:rPr>
              <a:t>General Coding Guidelines, Issue 5, 2026</a:t>
            </a:r>
          </a:p>
          <a:p>
            <a:pPr marL="555750" lvl="2" indent="-285750">
              <a:buFont typeface="Wingdings" panose="05000000000000000000" pitchFamily="2" charset="2"/>
              <a:buChar char="Ø"/>
            </a:pPr>
            <a:r>
              <a:rPr lang="en-GB" sz="1600" dirty="0">
                <a:ea typeface="PMingLiU" panose="02020500000000000000" pitchFamily="18" charset="-120"/>
              </a:rPr>
              <a:t>ICDE Quality Assurance Programme, ICDEPR05, Rev. 2, 2017</a:t>
            </a:r>
          </a:p>
          <a:p>
            <a:pPr marL="213525" lvl="1" indent="-285750">
              <a:buFont typeface="Wingdings" panose="05000000000000000000" pitchFamily="2" charset="2"/>
              <a:buChar char="Ø"/>
            </a:pPr>
            <a:r>
              <a:rPr lang="en-US" sz="1800" dirty="0">
                <a:ea typeface="PMingLiU" panose="02020500000000000000" pitchFamily="18" charset="-120"/>
              </a:rPr>
              <a:t>Component reports for:</a:t>
            </a:r>
          </a:p>
          <a:p>
            <a:pPr marL="555750" lvl="2" indent="-285750">
              <a:buFont typeface="Wingdings" panose="05000000000000000000" pitchFamily="2" charset="2"/>
              <a:buChar char="Ø"/>
            </a:pPr>
            <a:r>
              <a:rPr lang="en-US" sz="1600" dirty="0">
                <a:ea typeface="PMingLiU" panose="02020500000000000000" pitchFamily="18" charset="-120"/>
              </a:rPr>
              <a:t>Centrifugal Pumps, Diesel Generators, Motor-Operated Valves, Safety Relief Valves, Check Valves, Batteries, Level Measurement, Breakers Control Rod Drive Assemblies, Heat Exchangers</a:t>
            </a:r>
          </a:p>
          <a:p>
            <a:pPr marL="213525" lvl="1" indent="-285750">
              <a:buFont typeface="Wingdings" panose="05000000000000000000" pitchFamily="2" charset="2"/>
              <a:buChar char="Ø"/>
            </a:pPr>
            <a:r>
              <a:rPr lang="en-US" sz="1800" dirty="0">
                <a:ea typeface="PMingLiU" panose="02020500000000000000" pitchFamily="18" charset="-120"/>
              </a:rPr>
              <a:t>Topical analysis reports, </a:t>
            </a:r>
            <a:r>
              <a:rPr lang="en-US" sz="1200" dirty="0">
                <a:ea typeface="PMingLiU" panose="02020500000000000000" pitchFamily="18" charset="-120"/>
              </a:rPr>
              <a:t>7 Published, 1 Final manuscript, 3 in preparation</a:t>
            </a:r>
            <a:endParaRPr lang="en-US" sz="1800" dirty="0">
              <a:ea typeface="PMingLiU" panose="02020500000000000000" pitchFamily="18" charset="-120"/>
            </a:endParaRPr>
          </a:p>
          <a:p>
            <a:pPr algn="l"/>
            <a:endParaRPr lang="en-US" dirty="0"/>
          </a:p>
        </p:txBody>
      </p:sp>
    </p:spTree>
    <p:extLst>
      <p:ext uri="{BB962C8B-B14F-4D97-AF65-F5344CB8AC3E}">
        <p14:creationId xmlns:p14="http://schemas.microsoft.com/office/powerpoint/2010/main" val="7228519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6B52ED0-4CFB-3C98-B315-76D2664B6CFC}"/>
              </a:ext>
            </a:extLst>
          </p:cNvPr>
          <p:cNvSpPr>
            <a:spLocks noGrp="1"/>
          </p:cNvSpPr>
          <p:nvPr>
            <p:ph type="title"/>
          </p:nvPr>
        </p:nvSpPr>
        <p:spPr/>
        <p:txBody>
          <a:bodyPr/>
          <a:lstStyle/>
          <a:p>
            <a:r>
              <a:rPr kumimoji="0" lang="en-GB" sz="3600" b="1" i="0" u="none" strike="noStrike" kern="1200" cap="none" spc="0" normalizeH="0" baseline="0" noProof="0" dirty="0">
                <a:ln>
                  <a:noFill/>
                </a:ln>
                <a:solidFill>
                  <a:schemeClr val="bg2"/>
                </a:solidFill>
                <a:effectLst/>
                <a:uLnTx/>
                <a:uFillTx/>
                <a:latin typeface="Times New Roman" panose="02020603050405020304" pitchFamily="18" charset="0"/>
                <a:ea typeface="DengXian" panose="02010600030101010101" pitchFamily="2" charset="-122"/>
                <a:cs typeface="+mn-cs"/>
              </a:rPr>
              <a:t>ICDE Event</a:t>
            </a:r>
            <a:br>
              <a:rPr kumimoji="0" lang="en-GB" sz="3600" b="1" i="0" u="none" strike="noStrike" kern="1200" cap="none" spc="0" normalizeH="0" baseline="0" noProof="0" dirty="0">
                <a:ln>
                  <a:noFill/>
                </a:ln>
                <a:solidFill>
                  <a:schemeClr val="bg2"/>
                </a:solidFill>
                <a:effectLst/>
                <a:uLnTx/>
                <a:uFillTx/>
                <a:latin typeface="Times New Roman" panose="02020603050405020304" pitchFamily="18" charset="0"/>
                <a:ea typeface="DengXian" panose="02010600030101010101" pitchFamily="2" charset="-122"/>
                <a:cs typeface="+mn-cs"/>
              </a:rPr>
            </a:br>
            <a:r>
              <a:rPr kumimoji="0" lang="en-GB" sz="2000" b="1" i="0" u="none" strike="noStrike" kern="1200" cap="none" spc="0" normalizeH="0" baseline="0" noProof="0" dirty="0">
                <a:ln>
                  <a:noFill/>
                </a:ln>
                <a:solidFill>
                  <a:schemeClr val="bg2"/>
                </a:solidFill>
                <a:effectLst/>
                <a:uLnTx/>
                <a:uFillTx/>
                <a:latin typeface="Times New Roman" panose="02020603050405020304" pitchFamily="18" charset="0"/>
                <a:ea typeface="DengXian" panose="02010600030101010101" pitchFamily="2" charset="-122"/>
                <a:cs typeface="+mn-cs"/>
              </a:rPr>
              <a:t>General Coding Guidelines </a:t>
            </a:r>
            <a:endParaRPr lang="sv-SE" dirty="0">
              <a:solidFill>
                <a:schemeClr val="bg2"/>
              </a:solidFill>
            </a:endParaRPr>
          </a:p>
        </p:txBody>
      </p:sp>
      <p:sp>
        <p:nvSpPr>
          <p:cNvPr id="6" name="Content Placeholder 5">
            <a:extLst>
              <a:ext uri="{FF2B5EF4-FFF2-40B4-BE49-F238E27FC236}">
                <a16:creationId xmlns:a16="http://schemas.microsoft.com/office/drawing/2014/main" id="{31ABAA09-8917-A7F7-A1C1-86E824E5E1AE}"/>
              </a:ext>
            </a:extLst>
          </p:cNvPr>
          <p:cNvSpPr>
            <a:spLocks noGrp="1"/>
          </p:cNvSpPr>
          <p:nvPr>
            <p:ph sz="half" idx="1"/>
          </p:nvPr>
        </p:nvSpPr>
        <p:spPr>
          <a:xfrm>
            <a:off x="611754" y="1600200"/>
            <a:ext cx="4225718" cy="4114800"/>
          </a:xfrm>
        </p:spPr>
        <p:txBody>
          <a:bodyPr/>
          <a:lstStyle/>
          <a:p>
            <a:pPr marL="0" marR="0" lvl="0" indent="0" algn="l" defTabSz="914400" rtl="0" eaLnBrk="1" fontAlgn="base" latinLnBrk="0" hangingPunct="1">
              <a:lnSpc>
                <a:spcPct val="100000"/>
              </a:lnSpc>
              <a:spcBef>
                <a:spcPts val="0"/>
              </a:spcBef>
              <a:spcAft>
                <a:spcPts val="900"/>
              </a:spcAft>
              <a:buClrTx/>
              <a:buSzTx/>
              <a:buFontTx/>
              <a:buNone/>
              <a:tabLst/>
              <a:defRPr/>
            </a:pPr>
            <a:r>
              <a:rPr kumimoji="0" lang="en-GB" sz="1050" b="1" i="0" u="none" strike="noStrike" kern="1200" cap="none" spc="0" normalizeH="0" baseline="0" noProof="0" dirty="0">
                <a:ln>
                  <a:noFill/>
                </a:ln>
                <a:solidFill>
                  <a:srgbClr val="000000"/>
                </a:solidFill>
                <a:effectLst/>
                <a:uLnTx/>
                <a:uFillTx/>
                <a:latin typeface="Times New Roman" panose="02020603050405020304" pitchFamily="18" charset="0"/>
                <a:ea typeface="DengXian" panose="02010600030101010101" pitchFamily="2" charset="-122"/>
                <a:cs typeface="+mn-cs"/>
              </a:rPr>
              <a:t>Common Cause Event: A dependent failure in which two or more component fault states exist simultaneously, or within a short time interval, and are a direct result of a shared cause</a:t>
            </a:r>
            <a:endParaRPr kumimoji="0" lang="en-GB" sz="1050" b="0" i="0" u="none" strike="noStrike" kern="1200" cap="none" spc="0" normalizeH="0" baseline="0" noProof="0" dirty="0">
              <a:ln>
                <a:noFill/>
              </a:ln>
              <a:solidFill>
                <a:srgbClr val="000000"/>
              </a:solidFill>
              <a:effectLst/>
              <a:uLnTx/>
              <a:uFillTx/>
              <a:latin typeface="Calibri" panose="020F0502020204030204" pitchFamily="34" charset="0"/>
              <a:ea typeface="DengXian" panose="02010600030101010101" pitchFamily="2" charset="-122"/>
              <a:cs typeface="+mn-cs"/>
            </a:endParaRPr>
          </a:p>
          <a:p>
            <a:pPr marL="0" marR="0" lvl="0" indent="0" algn="l" defTabSz="914400" rtl="0" eaLnBrk="1" fontAlgn="base" latinLnBrk="0" hangingPunct="1">
              <a:lnSpc>
                <a:spcPct val="100000"/>
              </a:lnSpc>
              <a:spcBef>
                <a:spcPts val="0"/>
              </a:spcBef>
              <a:spcAft>
                <a:spcPts val="900"/>
              </a:spcAft>
              <a:buClrTx/>
              <a:buSzTx/>
              <a:buFontTx/>
              <a:buNone/>
              <a:tabLst/>
              <a:defRPr/>
            </a:pPr>
            <a:r>
              <a:rPr kumimoji="0" lang="en-GB" sz="1050" b="0" i="0" u="none" strike="noStrike" kern="1200" cap="none" spc="0" normalizeH="0" baseline="0" noProof="0" dirty="0">
                <a:ln>
                  <a:noFill/>
                </a:ln>
                <a:solidFill>
                  <a:srgbClr val="000000"/>
                </a:solidFill>
                <a:effectLst/>
                <a:uLnTx/>
                <a:uFillTx/>
                <a:latin typeface="Times New Roman" panose="02020603050405020304" pitchFamily="18" charset="0"/>
                <a:ea typeface="DengXian" panose="02010600030101010101" pitchFamily="2" charset="-122"/>
                <a:cs typeface="+mn-cs"/>
              </a:rPr>
              <a:t>In the context of the data collection part of the ICDE project, complete as well as potential CCF events will be collected. To include all events of interest, an “ICDE event” is defined as follows:</a:t>
            </a:r>
            <a:endParaRPr kumimoji="0" lang="en-GB" sz="1050" b="0" i="0" u="none" strike="noStrike" kern="1200" cap="none" spc="0" normalizeH="0" baseline="0" noProof="0" dirty="0">
              <a:ln>
                <a:noFill/>
              </a:ln>
              <a:solidFill>
                <a:srgbClr val="000000"/>
              </a:solidFill>
              <a:effectLst/>
              <a:uLnTx/>
              <a:uFillTx/>
              <a:latin typeface="Calibri" panose="020F0502020204030204" pitchFamily="34" charset="0"/>
              <a:ea typeface="DengXian" panose="02010600030101010101" pitchFamily="2" charset="-122"/>
              <a:cs typeface="+mn-cs"/>
            </a:endParaRPr>
          </a:p>
          <a:p>
            <a:pPr marL="0" marR="0" lvl="0" indent="0" algn="l" defTabSz="914400" rtl="0" eaLnBrk="1" fontAlgn="base" latinLnBrk="0" hangingPunct="1">
              <a:lnSpc>
                <a:spcPct val="100000"/>
              </a:lnSpc>
              <a:spcBef>
                <a:spcPts val="0"/>
              </a:spcBef>
              <a:spcAft>
                <a:spcPts val="900"/>
              </a:spcAft>
              <a:buClrTx/>
              <a:buSzTx/>
              <a:buFontTx/>
              <a:buNone/>
              <a:tabLst/>
              <a:defRPr/>
            </a:pPr>
            <a:r>
              <a:rPr kumimoji="0" lang="en-GB" sz="1050" b="1" i="0" u="none" strike="noStrike" kern="1200" cap="none" spc="0" normalizeH="0" baseline="0" noProof="0" dirty="0">
                <a:ln>
                  <a:noFill/>
                </a:ln>
                <a:solidFill>
                  <a:srgbClr val="000000"/>
                </a:solidFill>
                <a:effectLst/>
                <a:uLnTx/>
                <a:uFillTx/>
                <a:latin typeface="Times New Roman" panose="02020603050405020304" pitchFamily="18" charset="0"/>
                <a:ea typeface="DengXian" panose="02010600030101010101" pitchFamily="2" charset="-122"/>
                <a:cs typeface="+mn-cs"/>
              </a:rPr>
              <a:t>ICDE Event: Impairment</a:t>
            </a:r>
            <a:r>
              <a:rPr kumimoji="0" lang="en-GB" sz="1050" b="1" i="0" u="none" strike="noStrike" kern="1200" cap="none" spc="0" normalizeH="0" baseline="30000" noProof="0" dirty="0">
                <a:ln>
                  <a:noFill/>
                </a:ln>
                <a:solidFill>
                  <a:srgbClr val="000000"/>
                </a:solidFill>
                <a:effectLst/>
                <a:uLnTx/>
                <a:uFillTx/>
                <a:latin typeface="Times New Roman" panose="02020603050405020304" pitchFamily="18" charset="0"/>
                <a:ea typeface="DengXian" panose="02010600030101010101" pitchFamily="2" charset="-122"/>
                <a:cs typeface="+mn-cs"/>
              </a:rPr>
              <a:t>1)</a:t>
            </a:r>
            <a:r>
              <a:rPr kumimoji="0" lang="en-GB" sz="1050" b="1" i="0" u="none" strike="noStrike" kern="1200" cap="none" spc="0" normalizeH="0" baseline="0" noProof="0" dirty="0">
                <a:ln>
                  <a:noFill/>
                </a:ln>
                <a:solidFill>
                  <a:srgbClr val="000000"/>
                </a:solidFill>
                <a:effectLst/>
                <a:uLnTx/>
                <a:uFillTx/>
                <a:latin typeface="Times New Roman" panose="02020603050405020304" pitchFamily="18" charset="0"/>
                <a:ea typeface="DengXian" panose="02010600030101010101" pitchFamily="2" charset="-122"/>
                <a:cs typeface="+mn-cs"/>
              </a:rPr>
              <a:t> of two or more components (with respect to performing a specific function) that exists over a relevant time interval </a:t>
            </a:r>
            <a:r>
              <a:rPr kumimoji="0" lang="en-GB" sz="1050" b="1" i="0" u="none" strike="noStrike" kern="1200" cap="none" spc="0" normalizeH="0" baseline="30000" noProof="0" dirty="0">
                <a:ln>
                  <a:noFill/>
                </a:ln>
                <a:solidFill>
                  <a:srgbClr val="000000"/>
                </a:solidFill>
                <a:effectLst/>
                <a:uLnTx/>
                <a:uFillTx/>
                <a:latin typeface="Times New Roman" panose="02020603050405020304" pitchFamily="18" charset="0"/>
                <a:ea typeface="DengXian" panose="02010600030101010101" pitchFamily="2" charset="-122"/>
                <a:cs typeface="+mn-cs"/>
              </a:rPr>
              <a:t>2)</a:t>
            </a:r>
            <a:r>
              <a:rPr kumimoji="0" lang="en-GB" sz="1050" b="1" i="0" u="none" strike="noStrike" kern="1200" cap="none" spc="0" normalizeH="0" baseline="0" noProof="0" dirty="0">
                <a:ln>
                  <a:noFill/>
                </a:ln>
                <a:solidFill>
                  <a:srgbClr val="000000"/>
                </a:solidFill>
                <a:effectLst/>
                <a:uLnTx/>
                <a:uFillTx/>
                <a:latin typeface="Times New Roman" panose="02020603050405020304" pitchFamily="18" charset="0"/>
                <a:ea typeface="DengXian" panose="02010600030101010101" pitchFamily="2" charset="-122"/>
                <a:cs typeface="+mn-cs"/>
              </a:rPr>
              <a:t> and is the direct result of a shared cause. </a:t>
            </a:r>
          </a:p>
          <a:p>
            <a:pPr marL="0" marR="0" lvl="0" indent="0" algn="l" defTabSz="914400" rtl="0" eaLnBrk="1" fontAlgn="base" latinLnBrk="0" hangingPunct="1">
              <a:lnSpc>
                <a:spcPct val="100000"/>
              </a:lnSpc>
              <a:spcBef>
                <a:spcPts val="0"/>
              </a:spcBef>
              <a:spcAft>
                <a:spcPts val="900"/>
              </a:spcAft>
              <a:buClrTx/>
              <a:buSzTx/>
              <a:buFontTx/>
              <a:buNone/>
              <a:tabLst/>
              <a:defRPr/>
            </a:pPr>
            <a:endParaRPr kumimoji="0" lang="en-GB" sz="1050" b="0" i="0" u="none" strike="noStrike" kern="1200" cap="none" spc="0" normalizeH="0" baseline="0" noProof="0" dirty="0">
              <a:ln>
                <a:noFill/>
              </a:ln>
              <a:solidFill>
                <a:srgbClr val="000000"/>
              </a:solidFill>
              <a:effectLst/>
              <a:uLnTx/>
              <a:uFillTx/>
              <a:latin typeface="Calibri" panose="020F0502020204030204" pitchFamily="34" charset="0"/>
              <a:ea typeface="DengXian" panose="02010600030101010101" pitchFamily="2" charset="-122"/>
              <a:cs typeface="+mn-cs"/>
            </a:endParaRPr>
          </a:p>
          <a:p>
            <a:pPr marL="257175" marR="0" lvl="0" indent="-257175" algn="l" defTabSz="914400" rtl="0" eaLnBrk="1" fontAlgn="ctr" latinLnBrk="0" hangingPunct="1">
              <a:lnSpc>
                <a:spcPct val="100000"/>
              </a:lnSpc>
              <a:spcBef>
                <a:spcPts val="0"/>
              </a:spcBef>
              <a:spcAft>
                <a:spcPts val="900"/>
              </a:spcAft>
              <a:buClrTx/>
              <a:buSzTx/>
              <a:buFont typeface="+mj-lt"/>
              <a:buAutoNum type="arabicPeriod"/>
              <a:tabLst>
                <a:tab pos="342900" algn="l"/>
              </a:tabLst>
              <a:defRPr/>
            </a:pPr>
            <a:r>
              <a:rPr kumimoji="0" lang="en-GB" sz="1050" b="0" i="1"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mn-cs"/>
              </a:rPr>
              <a:t>Possible attributes of impairment are:</a:t>
            </a:r>
            <a:r>
              <a:rPr kumimoji="0" lang="en-GB" sz="1050" b="0" i="1" u="none" strike="noStrike" kern="1200" cap="none" spc="0" normalizeH="0" baseline="0" noProof="0" dirty="0">
                <a:ln>
                  <a:noFill/>
                </a:ln>
                <a:solidFill>
                  <a:srgbClr val="000000"/>
                </a:solidFill>
                <a:effectLst/>
                <a:uLnTx/>
                <a:uFillTx/>
                <a:latin typeface="Times New Roman" panose="02020603050405020304" pitchFamily="18" charset="0"/>
                <a:ea typeface="DengXian" panose="02010600030101010101" pitchFamily="2" charset="-122"/>
                <a:cs typeface="+mn-cs"/>
              </a:rPr>
              <a:t> </a:t>
            </a:r>
            <a:endParaRPr kumimoji="0" lang="en-GB" sz="1050" b="0" i="0" u="none" strike="noStrike" kern="1200" cap="none" spc="0" normalizeH="0" baseline="0" noProof="0" dirty="0">
              <a:ln>
                <a:noFill/>
              </a:ln>
              <a:solidFill>
                <a:srgbClr val="000000"/>
              </a:solidFill>
              <a:effectLst/>
              <a:uLnTx/>
              <a:uFillTx/>
              <a:latin typeface="Calibri" panose="020F0502020204030204" pitchFamily="34" charset="0"/>
              <a:ea typeface="DengXian" panose="02010600030101010101" pitchFamily="2" charset="-122"/>
              <a:cs typeface="+mn-cs"/>
            </a:endParaRPr>
          </a:p>
          <a:p>
            <a:pPr marL="257175" marR="0" lvl="0" indent="-257175" algn="l" defTabSz="914400" rtl="0" eaLnBrk="1" fontAlgn="ctr" latinLnBrk="0" hangingPunct="1">
              <a:lnSpc>
                <a:spcPct val="100000"/>
              </a:lnSpc>
              <a:spcBef>
                <a:spcPts val="0"/>
              </a:spcBef>
              <a:spcAft>
                <a:spcPts val="450"/>
              </a:spcAft>
              <a:buClrTx/>
              <a:buSzPts val="1000"/>
              <a:buFont typeface="Symbol" panose="05050102010706020507" pitchFamily="18" charset="2"/>
              <a:buChar char=""/>
              <a:tabLst>
                <a:tab pos="342900" algn="l"/>
              </a:tabLst>
              <a:defRPr/>
            </a:pPr>
            <a:r>
              <a:rPr kumimoji="0" lang="en-GB" sz="1050" b="0" i="1"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mn-cs"/>
              </a:rPr>
              <a:t>complete failure of the component to perform its function</a:t>
            </a:r>
            <a:endParaRPr kumimoji="0" lang="en-GB" sz="1050" b="0" i="0" u="none" strike="noStrike" kern="1200" cap="none" spc="0" normalizeH="0" baseline="0" noProof="0" dirty="0">
              <a:ln>
                <a:noFill/>
              </a:ln>
              <a:solidFill>
                <a:srgbClr val="000000"/>
              </a:solidFill>
              <a:effectLst/>
              <a:uLnTx/>
              <a:uFillTx/>
              <a:latin typeface="Calibri" panose="020F0502020204030204" pitchFamily="34" charset="0"/>
              <a:ea typeface="DengXian" panose="02010600030101010101" pitchFamily="2" charset="-122"/>
              <a:cs typeface="+mn-cs"/>
            </a:endParaRPr>
          </a:p>
          <a:p>
            <a:pPr marL="257175" marR="0" lvl="0" indent="-257175" algn="l" defTabSz="914400" rtl="0" eaLnBrk="1" fontAlgn="ctr" latinLnBrk="0" hangingPunct="1">
              <a:lnSpc>
                <a:spcPct val="100000"/>
              </a:lnSpc>
              <a:spcBef>
                <a:spcPts val="0"/>
              </a:spcBef>
              <a:spcAft>
                <a:spcPts val="450"/>
              </a:spcAft>
              <a:buClrTx/>
              <a:buSzPts val="1000"/>
              <a:buFont typeface="Symbol" panose="05050102010706020507" pitchFamily="18" charset="2"/>
              <a:buChar char=""/>
              <a:tabLst>
                <a:tab pos="342900" algn="l"/>
              </a:tabLst>
              <a:defRPr/>
            </a:pPr>
            <a:r>
              <a:rPr kumimoji="0" lang="en-GB" sz="1050" b="0" i="1"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mn-cs"/>
              </a:rPr>
              <a:t>degraded ability of the component to perform its function</a:t>
            </a:r>
            <a:endParaRPr kumimoji="0" lang="en-GB" sz="1050" b="0" i="0" u="none" strike="noStrike" kern="1200" cap="none" spc="0" normalizeH="0" baseline="0" noProof="0" dirty="0">
              <a:ln>
                <a:noFill/>
              </a:ln>
              <a:solidFill>
                <a:srgbClr val="000000"/>
              </a:solidFill>
              <a:effectLst/>
              <a:uLnTx/>
              <a:uFillTx/>
              <a:latin typeface="Calibri" panose="020F0502020204030204" pitchFamily="34" charset="0"/>
              <a:ea typeface="DengXian" panose="02010600030101010101" pitchFamily="2" charset="-122"/>
              <a:cs typeface="+mn-cs"/>
            </a:endParaRPr>
          </a:p>
          <a:p>
            <a:pPr marL="257175" marR="0" lvl="0" indent="-257175" algn="l" defTabSz="914400" rtl="0" eaLnBrk="1" fontAlgn="ctr" latinLnBrk="0" hangingPunct="1">
              <a:lnSpc>
                <a:spcPct val="100000"/>
              </a:lnSpc>
              <a:spcBef>
                <a:spcPts val="0"/>
              </a:spcBef>
              <a:spcAft>
                <a:spcPts val="450"/>
              </a:spcAft>
              <a:buClrTx/>
              <a:buSzPts val="1000"/>
              <a:buFont typeface="Symbol" panose="05050102010706020507" pitchFamily="18" charset="2"/>
              <a:buChar char=""/>
              <a:tabLst>
                <a:tab pos="342900" algn="l"/>
              </a:tabLst>
              <a:defRPr/>
            </a:pPr>
            <a:r>
              <a:rPr kumimoji="0" lang="en-GB" sz="1050" b="0" i="1"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mn-cs"/>
              </a:rPr>
              <a:t>incipient failure of the component</a:t>
            </a:r>
            <a:endParaRPr kumimoji="0" lang="en-GB" sz="1050" b="0" i="0" u="none" strike="noStrike" kern="1200" cap="none" spc="0" normalizeH="0" baseline="0" noProof="0" dirty="0">
              <a:ln>
                <a:noFill/>
              </a:ln>
              <a:solidFill>
                <a:srgbClr val="000000"/>
              </a:solidFill>
              <a:effectLst/>
              <a:uLnTx/>
              <a:uFillTx/>
              <a:latin typeface="Calibri" panose="020F0502020204030204" pitchFamily="34" charset="0"/>
              <a:ea typeface="DengXian" panose="02010600030101010101" pitchFamily="2" charset="-122"/>
              <a:cs typeface="+mn-cs"/>
            </a:endParaRPr>
          </a:p>
          <a:p>
            <a:pPr marL="257175" marR="0" lvl="0" indent="-257175" algn="l" defTabSz="914400" rtl="0" eaLnBrk="1" fontAlgn="ctr" latinLnBrk="0" hangingPunct="1">
              <a:lnSpc>
                <a:spcPct val="100000"/>
              </a:lnSpc>
              <a:spcBef>
                <a:spcPts val="0"/>
              </a:spcBef>
              <a:spcAft>
                <a:spcPts val="450"/>
              </a:spcAft>
              <a:buClrTx/>
              <a:buSzPts val="1000"/>
              <a:buFont typeface="Symbol" panose="05050102010706020507" pitchFamily="18" charset="2"/>
              <a:buChar char=""/>
              <a:tabLst>
                <a:tab pos="342900" algn="l"/>
              </a:tabLst>
              <a:defRPr/>
            </a:pPr>
            <a:r>
              <a:rPr kumimoji="0" lang="en-GB" sz="1050" b="0" i="1"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mn-cs"/>
              </a:rPr>
              <a:t>default: component is working according to specification </a:t>
            </a:r>
          </a:p>
          <a:p>
            <a:pPr marL="257175" marR="0" lvl="0" indent="-257175" algn="l" defTabSz="914400" rtl="0" eaLnBrk="1" fontAlgn="ctr" latinLnBrk="0" hangingPunct="1">
              <a:lnSpc>
                <a:spcPct val="100000"/>
              </a:lnSpc>
              <a:spcBef>
                <a:spcPts val="0"/>
              </a:spcBef>
              <a:spcAft>
                <a:spcPts val="900"/>
              </a:spcAft>
              <a:buClrTx/>
              <a:buSzTx/>
              <a:buFont typeface="+mj-lt"/>
              <a:buAutoNum type="arabicPeriod" startAt="2"/>
              <a:tabLst>
                <a:tab pos="342900" algn="l"/>
              </a:tabLst>
              <a:defRPr/>
            </a:pPr>
            <a:r>
              <a:rPr kumimoji="0" lang="en-GB" sz="1050" b="0" i="1"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mn-cs"/>
              </a:rPr>
              <a:t>Relevant time interval: two pertinent inspection periods (for the particular impairment) or, if unknown, a scheduled outage period.</a:t>
            </a:r>
          </a:p>
          <a:p>
            <a:pPr marL="354013" indent="-354013" eaLnBrk="1" hangingPunct="1">
              <a:spcBef>
                <a:spcPts val="0"/>
              </a:spcBef>
              <a:spcAft>
                <a:spcPts val="900"/>
              </a:spcAft>
              <a:buClrTx/>
              <a:buSzTx/>
              <a:defRPr/>
            </a:pPr>
            <a:endParaRPr lang="en-GB" sz="1050" kern="1200" dirty="0">
              <a:latin typeface="Times New Roman" panose="02020603050405020304" pitchFamily="18" charset="0"/>
              <a:ea typeface="DengXian" panose="02010600030101010101" pitchFamily="2" charset="-122"/>
            </a:endParaRPr>
          </a:p>
          <a:p>
            <a:pPr marL="257175" marR="0" lvl="0" indent="-257175" algn="l" defTabSz="914400" rtl="0" eaLnBrk="1" fontAlgn="ctr" latinLnBrk="0" hangingPunct="1">
              <a:lnSpc>
                <a:spcPct val="100000"/>
              </a:lnSpc>
              <a:spcBef>
                <a:spcPts val="0"/>
              </a:spcBef>
              <a:spcAft>
                <a:spcPts val="900"/>
              </a:spcAft>
              <a:buClrTx/>
              <a:buSzTx/>
              <a:buFont typeface="+mj-lt"/>
              <a:buAutoNum type="arabicPeriod" startAt="2"/>
              <a:tabLst>
                <a:tab pos="342900" algn="l"/>
              </a:tabLst>
              <a:defRPr/>
            </a:pPr>
            <a:endParaRPr kumimoji="0" lang="en-GB" sz="1050" b="0" i="0" u="none" strike="noStrike" kern="1200" cap="none" spc="0" normalizeH="0" baseline="0" noProof="0" dirty="0">
              <a:ln>
                <a:noFill/>
              </a:ln>
              <a:solidFill>
                <a:srgbClr val="000000"/>
              </a:solidFill>
              <a:effectLst/>
              <a:uLnTx/>
              <a:uFillTx/>
              <a:latin typeface="Calibri" panose="020F0502020204030204" pitchFamily="34" charset="0"/>
              <a:ea typeface="DengXian" panose="02010600030101010101" pitchFamily="2" charset="-122"/>
              <a:cs typeface="+mn-cs"/>
            </a:endParaRPr>
          </a:p>
        </p:txBody>
      </p:sp>
      <p:sp>
        <p:nvSpPr>
          <p:cNvPr id="7" name="Content Placeholder 6">
            <a:extLst>
              <a:ext uri="{FF2B5EF4-FFF2-40B4-BE49-F238E27FC236}">
                <a16:creationId xmlns:a16="http://schemas.microsoft.com/office/drawing/2014/main" id="{5FC38AB6-FEF9-729E-C5C0-CDD80FCEE2D2}"/>
              </a:ext>
            </a:extLst>
          </p:cNvPr>
          <p:cNvSpPr>
            <a:spLocks noGrp="1"/>
          </p:cNvSpPr>
          <p:nvPr>
            <p:ph sz="half" idx="2"/>
          </p:nvPr>
        </p:nvSpPr>
        <p:spPr>
          <a:xfrm>
            <a:off x="5319252" y="1600200"/>
            <a:ext cx="3677263" cy="4991100"/>
          </a:xfrm>
        </p:spPr>
        <p:txBody>
          <a:bodyPr/>
          <a:lstStyle/>
          <a:p>
            <a:pPr marL="354013" indent="-354013" eaLnBrk="1" hangingPunct="1">
              <a:spcBef>
                <a:spcPts val="0"/>
              </a:spcBef>
              <a:spcAft>
                <a:spcPts val="900"/>
              </a:spcAft>
              <a:buClrTx/>
              <a:buSzTx/>
              <a:defRPr/>
            </a:pPr>
            <a:r>
              <a:rPr lang="en-GB" sz="1050" kern="1200" dirty="0">
                <a:latin typeface="Times New Roman" panose="02020603050405020304" pitchFamily="18" charset="0"/>
                <a:ea typeface="DengXian" panose="02010600030101010101" pitchFamily="2" charset="-122"/>
              </a:rPr>
              <a:t>The so called "</a:t>
            </a:r>
            <a:r>
              <a:rPr lang="en-GB" sz="1050" b="1" kern="1200" dirty="0">
                <a:latin typeface="Times New Roman" panose="02020603050405020304" pitchFamily="18" charset="0"/>
                <a:ea typeface="DengXian" panose="02010600030101010101" pitchFamily="2" charset="-122"/>
              </a:rPr>
              <a:t>complete CCF events</a:t>
            </a:r>
            <a:r>
              <a:rPr lang="en-GB" sz="1050" kern="1200" dirty="0">
                <a:latin typeface="Times New Roman" panose="02020603050405020304" pitchFamily="18" charset="0"/>
                <a:ea typeface="DengXian" panose="02010600030101010101" pitchFamily="2" charset="-122"/>
              </a:rPr>
              <a:t>" are of particular interest. A "complete CCF event" is defined as a dependent failure of all components of an exposed population where the fault state of each of its components is "complete failure to perform its function" and where these fault states exist simultaneously and are the direct result of a shared cause. </a:t>
            </a:r>
          </a:p>
          <a:p>
            <a:pPr marL="354013" indent="-354013" eaLnBrk="1" hangingPunct="1">
              <a:spcBef>
                <a:spcPts val="0"/>
              </a:spcBef>
              <a:spcAft>
                <a:spcPts val="900"/>
              </a:spcAft>
              <a:buClrTx/>
              <a:buSzTx/>
              <a:defRPr/>
            </a:pPr>
            <a:r>
              <a:rPr lang="en-GB" sz="1050" kern="1200" dirty="0">
                <a:latin typeface="Times New Roman" panose="02020603050405020304" pitchFamily="18" charset="0"/>
                <a:ea typeface="DengXian" panose="02010600030101010101" pitchFamily="2" charset="-122"/>
              </a:rPr>
              <a:t>“</a:t>
            </a:r>
            <a:r>
              <a:rPr lang="en-GB" sz="1050" b="1" kern="1200" dirty="0">
                <a:latin typeface="Times New Roman" panose="02020603050405020304" pitchFamily="18" charset="0"/>
                <a:ea typeface="DengXian" panose="02010600030101010101" pitchFamily="2" charset="-122"/>
              </a:rPr>
              <a:t>Partial CCF</a:t>
            </a:r>
            <a:r>
              <a:rPr lang="en-GB" sz="1050" kern="1200" dirty="0">
                <a:latin typeface="Times New Roman" panose="02020603050405020304" pitchFamily="18" charset="0"/>
                <a:ea typeface="DengXian" panose="02010600030101010101" pitchFamily="2" charset="-122"/>
              </a:rPr>
              <a:t>” is also of interest and is defined as complete failure of at least two components, but not all of the exposed population, where these fault states exist simultaneously and are the direct result of a shared cause.</a:t>
            </a:r>
          </a:p>
          <a:p>
            <a:pPr eaLnBrk="1" hangingPunct="1">
              <a:spcBef>
                <a:spcPts val="0"/>
              </a:spcBef>
              <a:spcAft>
                <a:spcPts val="900"/>
              </a:spcAft>
              <a:buClrTx/>
              <a:buSzTx/>
              <a:defRPr/>
            </a:pPr>
            <a:r>
              <a:rPr kumimoji="0" lang="en-GB" sz="1050" b="0" i="0" u="none" strike="noStrike" kern="1200" cap="none" spc="0" normalizeH="0" baseline="0" noProof="0" dirty="0">
                <a:ln>
                  <a:noFill/>
                </a:ln>
                <a:solidFill>
                  <a:srgbClr val="000000"/>
                </a:solidFill>
                <a:effectLst/>
                <a:uLnTx/>
                <a:uFillTx/>
                <a:latin typeface="Times New Roman" panose="02020603050405020304" pitchFamily="18" charset="0"/>
                <a:ea typeface="DengXian" panose="02010600030101010101" pitchFamily="2" charset="-122"/>
                <a:cs typeface="+mn-cs"/>
              </a:rPr>
              <a:t>The ICDE data analysts may add interesting events that fall outside the ICDE event </a:t>
            </a:r>
            <a:r>
              <a:rPr kumimoji="0" lang="en-GB" sz="1050" b="0" i="0" u="none" strike="noStrike" kern="1200" cap="none" spc="0" normalizeH="0" baseline="0" noProof="0" dirty="0">
                <a:ln>
                  <a:noFill/>
                </a:ln>
                <a:effectLst/>
                <a:uLnTx/>
                <a:uFillTx/>
                <a:latin typeface="Times New Roman" panose="02020603050405020304" pitchFamily="18" charset="0"/>
                <a:ea typeface="DengXian" panose="02010600030101010101" pitchFamily="2" charset="-122"/>
                <a:cs typeface="+mn-cs"/>
              </a:rPr>
              <a:t>definition but are examples of </a:t>
            </a:r>
            <a:r>
              <a:rPr kumimoji="0" lang="en-GB" sz="1050" b="1" i="0" u="none" strike="noStrike" kern="1200" cap="none" spc="0" normalizeH="0" baseline="0" noProof="0" dirty="0">
                <a:ln>
                  <a:noFill/>
                </a:ln>
                <a:effectLst/>
                <a:uLnTx/>
                <a:uFillTx/>
                <a:latin typeface="Times New Roman" panose="02020603050405020304" pitchFamily="18" charset="0"/>
                <a:ea typeface="DengXian" panose="02010600030101010101" pitchFamily="2" charset="-122"/>
                <a:cs typeface="+mn-cs"/>
              </a:rPr>
              <a:t>recurrent - eventually non random</a:t>
            </a:r>
            <a:r>
              <a:rPr kumimoji="0" lang="en-GB" sz="1050" b="0" i="0" u="none" strike="noStrike" kern="1200" cap="none" spc="0" normalizeH="0" baseline="0" noProof="0" dirty="0">
                <a:ln>
                  <a:noFill/>
                </a:ln>
                <a:effectLst/>
                <a:uLnTx/>
                <a:uFillTx/>
                <a:latin typeface="Times New Roman" panose="02020603050405020304" pitchFamily="18" charset="0"/>
                <a:ea typeface="DengXian" panose="02010600030101010101" pitchFamily="2" charset="-122"/>
                <a:cs typeface="+mn-cs"/>
              </a:rPr>
              <a:t> - failures.</a:t>
            </a:r>
          </a:p>
          <a:p>
            <a:pPr eaLnBrk="1" hangingPunct="1">
              <a:spcBef>
                <a:spcPts val="0"/>
              </a:spcBef>
              <a:spcAft>
                <a:spcPts val="900"/>
              </a:spcAft>
              <a:buClrTx/>
              <a:buSzTx/>
              <a:defRPr/>
            </a:pPr>
            <a:r>
              <a:rPr lang="en-GB" sz="1050" b="1" dirty="0">
                <a:effectLst/>
                <a:latin typeface="Times New Roman" panose="02020603050405020304" pitchFamily="18" charset="0"/>
              </a:rPr>
              <a:t>From C8: Component impairment vector: </a:t>
            </a:r>
            <a:r>
              <a:rPr kumimoji="0" lang="en-GB" sz="1050" b="0" i="0" u="none" strike="noStrike" kern="1200" cap="none" spc="0" normalizeH="0" baseline="0" noProof="0" dirty="0">
                <a:ln>
                  <a:noFill/>
                </a:ln>
                <a:effectLst/>
                <a:uLnTx/>
                <a:uFillTx/>
                <a:latin typeface="Times New Roman" panose="02020603050405020304" pitchFamily="18" charset="0"/>
                <a:ea typeface="DengXian" panose="02010600030101010101" pitchFamily="2" charset="-122"/>
                <a:cs typeface="+mn-cs"/>
              </a:rPr>
              <a:t>If parts were replaced on some components due to failures of parallel components, the Incipient code is used for the components that didn’t actually experience a failure. This also applies </a:t>
            </a:r>
            <a:r>
              <a:rPr kumimoji="0" lang="en-GB" sz="1050" b="0" i="0" u="none" strike="noStrike" kern="1200" cap="none" spc="0" normalizeH="0" baseline="0" noProof="0" dirty="0">
                <a:ln>
                  <a:noFill/>
                </a:ln>
                <a:solidFill>
                  <a:srgbClr val="000000"/>
                </a:solidFill>
                <a:effectLst/>
                <a:uLnTx/>
                <a:uFillTx/>
                <a:latin typeface="Times New Roman" panose="02020603050405020304" pitchFamily="18" charset="0"/>
                <a:ea typeface="DengXian" panose="02010600030101010101" pitchFamily="2" charset="-122"/>
                <a:cs typeface="+mn-cs"/>
              </a:rPr>
              <a:t>if it was decided to implement said replacement at a later time.</a:t>
            </a:r>
          </a:p>
          <a:p>
            <a:endParaRPr lang="sv-SE" dirty="0"/>
          </a:p>
        </p:txBody>
      </p:sp>
    </p:spTree>
    <p:extLst>
      <p:ext uri="{BB962C8B-B14F-4D97-AF65-F5344CB8AC3E}">
        <p14:creationId xmlns:p14="http://schemas.microsoft.com/office/powerpoint/2010/main" val="11105802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br>
              <a:rPr lang="en-US" noProof="0" dirty="0"/>
            </a:br>
            <a:br>
              <a:rPr lang="en-US" noProof="0" dirty="0"/>
            </a:br>
            <a:br>
              <a:rPr lang="en-US" noProof="0" dirty="0"/>
            </a:br>
            <a:br>
              <a:rPr lang="en-US" sz="1600" dirty="0"/>
            </a:br>
            <a:r>
              <a:rPr lang="en-US" noProof="0" dirty="0"/>
              <a:t>ICDE reference list, </a:t>
            </a:r>
            <a:r>
              <a:rPr lang="en-US" sz="1400" dirty="0">
                <a:solidFill>
                  <a:srgbClr val="000000"/>
                </a:solidFill>
                <a:hlinkClick r:id="rId3"/>
              </a:rPr>
              <a:t>https://www.oecd-nea.org/nsd/docs/indexcsni.html</a:t>
            </a:r>
            <a:br>
              <a:rPr lang="en-US" sz="1400" dirty="0">
                <a:solidFill>
                  <a:srgbClr val="000000"/>
                </a:solidFill>
              </a:rPr>
            </a:br>
            <a:endParaRPr lang="en-US" sz="1400" dirty="0">
              <a:solidFill>
                <a:srgbClr val="000000"/>
              </a:solidFill>
            </a:endParaRPr>
          </a:p>
        </p:txBody>
      </p:sp>
      <p:sp>
        <p:nvSpPr>
          <p:cNvPr id="3" name="Text Placeholder 2"/>
          <p:cNvSpPr>
            <a:spLocks noGrp="1"/>
          </p:cNvSpPr>
          <p:nvPr>
            <p:ph sz="half" idx="1"/>
          </p:nvPr>
        </p:nvSpPr>
        <p:spPr>
          <a:xfrm>
            <a:off x="179516" y="1522140"/>
            <a:ext cx="4482795" cy="5069160"/>
          </a:xfrm>
        </p:spPr>
        <p:txBody>
          <a:bodyPr>
            <a:normAutofit fontScale="25000" lnSpcReduction="20000"/>
          </a:bodyPr>
          <a:lstStyle/>
          <a:p>
            <a:pPr marL="0" indent="0">
              <a:buNone/>
            </a:pPr>
            <a:r>
              <a:rPr lang="en-US" sz="5600" b="1" dirty="0"/>
              <a:t>Summary reports</a:t>
            </a:r>
          </a:p>
          <a:p>
            <a:r>
              <a:rPr lang="en-US" sz="5600" dirty="0"/>
              <a:t>ICDE Project Report: Summary of Phase VII of the International Common-Cause Data Exchange Project NEA/CSNI/R(2019)3, June 2019.</a:t>
            </a:r>
          </a:p>
          <a:p>
            <a:r>
              <a:rPr lang="en-US" sz="5600" dirty="0"/>
              <a:t>ICDE Project Report: Summary of Phase VIII of the International Common-Cause Data Exchange Project NEA/CSNI/R(2023)9, June 2025.</a:t>
            </a:r>
          </a:p>
          <a:p>
            <a:pPr lvl="1"/>
            <a:r>
              <a:rPr lang="en-US" sz="5200" dirty="0"/>
              <a:t>Replacing NEA/CSNI/R(2019)3</a:t>
            </a:r>
          </a:p>
          <a:p>
            <a:pPr marL="0" indent="0">
              <a:buNone/>
            </a:pPr>
            <a:r>
              <a:rPr lang="en-US" sz="5600" b="1" dirty="0"/>
              <a:t>Technical Note </a:t>
            </a:r>
          </a:p>
          <a:p>
            <a:r>
              <a:rPr lang="en-US" sz="5600" dirty="0"/>
              <a:t> ICDE Project General Coding Guidelines,</a:t>
            </a:r>
          </a:p>
          <a:p>
            <a:pPr marL="457189" lvl="1" indent="0">
              <a:buNone/>
            </a:pPr>
            <a:r>
              <a:rPr lang="en-US" sz="4800" dirty="0"/>
              <a:t>On https://projectportal.afconsult.com/ProjectPortal/icde</a:t>
            </a:r>
          </a:p>
          <a:p>
            <a:pPr lvl="1"/>
            <a:r>
              <a:rPr lang="en-US" sz="4800" dirty="0"/>
              <a:t>Public Issue 5 20260518</a:t>
            </a:r>
          </a:p>
          <a:p>
            <a:r>
              <a:rPr lang="en-GB" sz="5400" dirty="0">
                <a:ea typeface="PMingLiU" panose="02020500000000000000" pitchFamily="18" charset="-120"/>
              </a:rPr>
              <a:t>ICDE Quality Assurance Programme, ICDEPR05, Rev. 2, 2017</a:t>
            </a:r>
            <a:endParaRPr lang="en-US" sz="5600" b="1" dirty="0"/>
          </a:p>
          <a:p>
            <a:pPr marL="0" indent="0">
              <a:buNone/>
            </a:pPr>
            <a:r>
              <a:rPr lang="en-US" sz="5600" b="1" dirty="0"/>
              <a:t>Component reports</a:t>
            </a:r>
          </a:p>
          <a:p>
            <a:r>
              <a:rPr lang="en-US" sz="5600" dirty="0"/>
              <a:t>Collection and analysis of common-cause failure of centrifugal pumps </a:t>
            </a:r>
            <a:br>
              <a:rPr lang="en-US" sz="5600" dirty="0"/>
            </a:br>
            <a:r>
              <a:rPr lang="en-US" sz="5200" dirty="0"/>
              <a:t>[NEA/CSNI/R(2013)2], June 2013. </a:t>
            </a:r>
          </a:p>
          <a:p>
            <a:pPr lvl="1"/>
            <a:r>
              <a:rPr lang="en-US" sz="5200" dirty="0"/>
              <a:t>[Replacing NEA/CSNI/R(99)2] </a:t>
            </a:r>
          </a:p>
          <a:p>
            <a:r>
              <a:rPr lang="en-US" sz="5600" dirty="0"/>
              <a:t>Lessons Learnt from Common-Cause Failure of Emergency Diesel Generators in Nuclear Power Plants – A Report from the International Common-Cause Failure Data Exchange (ICDE) Project </a:t>
            </a:r>
            <a:br>
              <a:rPr lang="en-US" sz="5600" dirty="0"/>
            </a:br>
            <a:r>
              <a:rPr lang="en-US" sz="5600" dirty="0"/>
              <a:t>[NEA/CSNI/R(2018)5], September 2018. </a:t>
            </a:r>
          </a:p>
          <a:p>
            <a:pPr lvl="1"/>
            <a:r>
              <a:rPr lang="en-US" sz="5200" dirty="0"/>
              <a:t>[Replacing NEA/CSNI/R(2000)20], </a:t>
            </a:r>
            <a:endParaRPr lang="en-US" sz="5600" dirty="0"/>
          </a:p>
          <a:p>
            <a:endParaRPr lang="en-US" noProof="0" dirty="0"/>
          </a:p>
        </p:txBody>
      </p:sp>
      <p:sp>
        <p:nvSpPr>
          <p:cNvPr id="5" name="Content Placeholder 4"/>
          <p:cNvSpPr>
            <a:spLocks noGrp="1"/>
          </p:cNvSpPr>
          <p:nvPr>
            <p:ph sz="half" idx="2"/>
          </p:nvPr>
        </p:nvSpPr>
        <p:spPr>
          <a:xfrm>
            <a:off x="4752621" y="1484785"/>
            <a:ext cx="4244641" cy="5106516"/>
          </a:xfrm>
        </p:spPr>
        <p:txBody>
          <a:bodyPr>
            <a:normAutofit fontScale="25000" lnSpcReduction="20000"/>
          </a:bodyPr>
          <a:lstStyle/>
          <a:p>
            <a:r>
              <a:rPr lang="en-US" sz="5600" dirty="0"/>
              <a:t>Collection and analysis of common-cause failure of check valves </a:t>
            </a:r>
            <a:br>
              <a:rPr lang="en-US" sz="5600" dirty="0"/>
            </a:br>
            <a:r>
              <a:rPr lang="en-US" sz="5600" dirty="0"/>
              <a:t>[NEA/CSNI/R(2003)15], February 2003Collection and analysis of common-cause failure of switching devices and circuit breakers </a:t>
            </a:r>
            <a:br>
              <a:rPr lang="en-US" sz="5600" dirty="0"/>
            </a:br>
            <a:r>
              <a:rPr lang="en-US" sz="5600" dirty="0"/>
              <a:t>[NEA/CSNI/R(2008)01], October 2007.</a:t>
            </a:r>
          </a:p>
          <a:p>
            <a:r>
              <a:rPr lang="en-US" sz="5600" dirty="0"/>
              <a:t>Collection and analysis of common-cause failure of level measurement components </a:t>
            </a:r>
            <a:br>
              <a:rPr lang="en-US" sz="5600" dirty="0"/>
            </a:br>
            <a:r>
              <a:rPr lang="en-US" sz="5600" dirty="0"/>
              <a:t>[NEA/CSNI/R(2008)8, July 2008.</a:t>
            </a:r>
          </a:p>
          <a:p>
            <a:r>
              <a:rPr lang="en-US" sz="5600" dirty="0"/>
              <a:t>Collection and analysis of common-cause failure of control rod drive assemblies </a:t>
            </a:r>
            <a:br>
              <a:rPr lang="en-US" sz="5600" dirty="0"/>
            </a:br>
            <a:r>
              <a:rPr lang="en-US" sz="5600" dirty="0"/>
              <a:t>[NEA/CSNI/R(2013)4], June 2013. </a:t>
            </a:r>
          </a:p>
          <a:p>
            <a:r>
              <a:rPr lang="en-US" sz="5600" dirty="0"/>
              <a:t>Collection and analysis of common-cause failure of heat exchangers </a:t>
            </a:r>
            <a:br>
              <a:rPr lang="en-US" sz="5600" dirty="0"/>
            </a:br>
            <a:r>
              <a:rPr lang="en-US" sz="5600" dirty="0"/>
              <a:t>[NEA/CSNI/R(2015)11], April 2013. </a:t>
            </a:r>
          </a:p>
          <a:p>
            <a:r>
              <a:rPr lang="en-US" sz="5600" dirty="0"/>
              <a:t>ICDE project: Common-Cause Failures of Safety and Relief Valves </a:t>
            </a:r>
            <a:br>
              <a:rPr lang="en-US" sz="5600" dirty="0"/>
            </a:br>
            <a:r>
              <a:rPr lang="en-US" sz="5600" dirty="0"/>
              <a:t>[NEA/CSNI/R(2020)17] March 2024, Published</a:t>
            </a:r>
          </a:p>
          <a:p>
            <a:r>
              <a:rPr lang="en-US" sz="5200" dirty="0"/>
              <a:t>[Replacing NEA/CSNI/R(2002)19], </a:t>
            </a:r>
          </a:p>
          <a:p>
            <a:r>
              <a:rPr lang="en-US" sz="5600" dirty="0"/>
              <a:t>ICDE Report: Lessons Learned from Common-Cause Failures of Motor-Operated Valves [NEA/CSNI/R(2021)7] 2022 PRG approved 2021 </a:t>
            </a:r>
          </a:p>
          <a:p>
            <a:pPr lvl="1"/>
            <a:r>
              <a:rPr lang="en-US" sz="4800" dirty="0"/>
              <a:t>[Replacing NEA/CSNI/R(2001)10], </a:t>
            </a:r>
            <a:endParaRPr lang="en-US" sz="5200" dirty="0"/>
          </a:p>
          <a:p>
            <a:pPr marL="0" indent="0">
              <a:buNone/>
            </a:pPr>
            <a:r>
              <a:rPr lang="en-US" sz="5600" dirty="0"/>
              <a:t>Final Manuscript available</a:t>
            </a:r>
          </a:p>
          <a:p>
            <a:r>
              <a:rPr lang="en-US" sz="5600" dirty="0"/>
              <a:t>Collection and analysis of common-cause failure of batteries. [NEA/CSNI/R(2023)8], 20XX. PRG Approved 2022 </a:t>
            </a:r>
          </a:p>
          <a:p>
            <a:pPr lvl="1"/>
            <a:r>
              <a:rPr lang="en-US" sz="5200" dirty="0"/>
              <a:t>[Replacing NEA/CSNI/R(2003)19], </a:t>
            </a:r>
            <a:endParaRPr lang="en-US" noProof="0" dirty="0"/>
          </a:p>
        </p:txBody>
      </p:sp>
    </p:spTree>
    <p:extLst>
      <p:ext uri="{BB962C8B-B14F-4D97-AF65-F5344CB8AC3E}">
        <p14:creationId xmlns:p14="http://schemas.microsoft.com/office/powerpoint/2010/main" val="17033321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15CAB0-B51F-EC81-84E1-CD2BBE00979C}"/>
              </a:ext>
            </a:extLst>
          </p:cNvPr>
          <p:cNvSpPr>
            <a:spLocks noGrp="1"/>
          </p:cNvSpPr>
          <p:nvPr>
            <p:ph type="title"/>
          </p:nvPr>
        </p:nvSpPr>
        <p:spPr/>
        <p:txBody>
          <a:bodyPr/>
          <a:lstStyle/>
          <a:p>
            <a:r>
              <a:rPr lang="sv-SE" dirty="0" err="1"/>
              <a:t>Scope</a:t>
            </a:r>
            <a:r>
              <a:rPr lang="sv-SE" dirty="0"/>
              <a:t> </a:t>
            </a:r>
            <a:r>
              <a:rPr lang="sv-SE" dirty="0" err="1"/>
              <a:t>of</a:t>
            </a:r>
            <a:r>
              <a:rPr lang="sv-SE" dirty="0"/>
              <a:t> </a:t>
            </a:r>
            <a:r>
              <a:rPr lang="sv-SE" dirty="0" err="1"/>
              <a:t>Topical</a:t>
            </a:r>
            <a:r>
              <a:rPr lang="sv-SE" dirty="0"/>
              <a:t> </a:t>
            </a:r>
            <a:r>
              <a:rPr lang="sv-SE" dirty="0" err="1"/>
              <a:t>analysis</a:t>
            </a:r>
            <a:endParaRPr lang="en-GB" dirty="0"/>
          </a:p>
        </p:txBody>
      </p:sp>
      <p:sp>
        <p:nvSpPr>
          <p:cNvPr id="3" name="Content Placeholder 2">
            <a:extLst>
              <a:ext uri="{FF2B5EF4-FFF2-40B4-BE49-F238E27FC236}">
                <a16:creationId xmlns:a16="http://schemas.microsoft.com/office/drawing/2014/main" id="{6C0C915F-AD61-5D8C-F9B5-2C30B4D94917}"/>
              </a:ext>
            </a:extLst>
          </p:cNvPr>
          <p:cNvSpPr>
            <a:spLocks noGrp="1"/>
          </p:cNvSpPr>
          <p:nvPr>
            <p:ph sz="half" idx="1"/>
          </p:nvPr>
        </p:nvSpPr>
        <p:spPr>
          <a:xfrm>
            <a:off x="360220" y="1600200"/>
            <a:ext cx="3613469" cy="4495800"/>
          </a:xfrm>
        </p:spPr>
        <p:txBody>
          <a:bodyPr/>
          <a:lstStyle/>
          <a:p>
            <a:pPr marL="0" indent="0">
              <a:buNone/>
            </a:pPr>
            <a:r>
              <a:rPr lang="en-US" sz="1600" dirty="0"/>
              <a:t>Aim of the topical reports is to capture insights for possible improvements and </a:t>
            </a:r>
            <a:r>
              <a:rPr lang="en-US" sz="1600" dirty="0" err="1"/>
              <a:t>defences</a:t>
            </a:r>
            <a:r>
              <a:rPr lang="en-US" sz="1600" dirty="0"/>
              <a:t> for the topic in question. </a:t>
            </a:r>
          </a:p>
          <a:p>
            <a:pPr marL="0" indent="0">
              <a:buNone/>
            </a:pPr>
            <a:r>
              <a:rPr lang="en-US" sz="1600" dirty="0"/>
              <a:t>The topical analysis is mainly intended for designers, operators and regulators </a:t>
            </a:r>
          </a:p>
          <a:p>
            <a:r>
              <a:rPr lang="en-US" sz="1600" dirty="0"/>
              <a:t>to improve their understanding on  CCF events and </a:t>
            </a:r>
          </a:p>
          <a:p>
            <a:r>
              <a:rPr lang="en-US" sz="1600" dirty="0"/>
              <a:t>to give insights of relevant failure mechanisms </a:t>
            </a:r>
          </a:p>
          <a:p>
            <a:r>
              <a:rPr lang="en-US" sz="1600" dirty="0"/>
              <a:t>to enlarge their understanding on reducing CCF risks </a:t>
            </a:r>
          </a:p>
          <a:p>
            <a:r>
              <a:rPr lang="en-US" sz="1600" dirty="0"/>
              <a:t>to give valuable experience to support and improve the modelling in probabilistic risk assessment (PRA) models</a:t>
            </a:r>
          </a:p>
          <a:p>
            <a:endParaRPr lang="en-US" sz="1800" dirty="0"/>
          </a:p>
        </p:txBody>
      </p:sp>
      <p:sp>
        <p:nvSpPr>
          <p:cNvPr id="4" name="Content Placeholder 3">
            <a:extLst>
              <a:ext uri="{FF2B5EF4-FFF2-40B4-BE49-F238E27FC236}">
                <a16:creationId xmlns:a16="http://schemas.microsoft.com/office/drawing/2014/main" id="{EE61B0AD-A5B3-2373-2731-28D078BE93D3}"/>
              </a:ext>
            </a:extLst>
          </p:cNvPr>
          <p:cNvSpPr>
            <a:spLocks noGrp="1"/>
          </p:cNvSpPr>
          <p:nvPr>
            <p:ph sz="half" idx="2"/>
          </p:nvPr>
        </p:nvSpPr>
        <p:spPr>
          <a:xfrm>
            <a:off x="4085547" y="1653822"/>
            <a:ext cx="5058453" cy="4991100"/>
          </a:xfrm>
        </p:spPr>
        <p:txBody>
          <a:bodyPr/>
          <a:lstStyle/>
          <a:p>
            <a:pPr marL="0" indent="0">
              <a:buNone/>
            </a:pPr>
            <a:r>
              <a:rPr lang="en-US" sz="1600" b="1" dirty="0"/>
              <a:t>Published at OECD/NEA</a:t>
            </a:r>
          </a:p>
          <a:p>
            <a:pPr>
              <a:buFont typeface="Wingdings" panose="05000000000000000000" pitchFamily="2" charset="2"/>
              <a:buChar char="§"/>
            </a:pPr>
            <a:r>
              <a:rPr lang="en-US" sz="1600" dirty="0"/>
              <a:t>Diesels all affected (143 events) </a:t>
            </a:r>
          </a:p>
          <a:p>
            <a:pPr>
              <a:buFont typeface="Wingdings" panose="05000000000000000000" pitchFamily="2" charset="2"/>
              <a:buChar char="§"/>
            </a:pPr>
            <a:r>
              <a:rPr lang="en-US" sz="1600" dirty="0"/>
              <a:t>Plant Modifications (53 events)</a:t>
            </a:r>
          </a:p>
          <a:p>
            <a:pPr>
              <a:buFont typeface="Wingdings" panose="05000000000000000000" pitchFamily="2" charset="2"/>
              <a:buChar char="§"/>
            </a:pPr>
            <a:r>
              <a:rPr lang="en-US" sz="1600" dirty="0"/>
              <a:t>Improving Testing (59 events)</a:t>
            </a:r>
          </a:p>
          <a:p>
            <a:pPr>
              <a:buFont typeface="Wingdings" panose="05000000000000000000" pitchFamily="2" charset="2"/>
              <a:buChar char="§"/>
            </a:pPr>
            <a:r>
              <a:rPr lang="en-US" sz="1600" dirty="0"/>
              <a:t>Multi-unit events (87 multi-unit events) </a:t>
            </a:r>
            <a:endParaRPr lang="en-US" sz="1600" dirty="0">
              <a:solidFill>
                <a:srgbClr val="FF0000"/>
              </a:solidFill>
            </a:endParaRPr>
          </a:p>
          <a:p>
            <a:pPr>
              <a:buFont typeface="Wingdings" panose="05000000000000000000" pitchFamily="2" charset="2"/>
              <a:buChar char="§"/>
            </a:pPr>
            <a:r>
              <a:rPr lang="en-US" sz="1600" dirty="0"/>
              <a:t>Inter-system dependencies (25 intersystem events) </a:t>
            </a:r>
          </a:p>
          <a:p>
            <a:pPr>
              <a:buFont typeface="Wingdings" panose="05000000000000000000" pitchFamily="2" charset="2"/>
              <a:buChar char="§"/>
            </a:pPr>
            <a:r>
              <a:rPr lang="en-US" sz="1600" dirty="0"/>
              <a:t>External Environmental Factors (64 events) </a:t>
            </a:r>
          </a:p>
          <a:p>
            <a:pPr>
              <a:buFont typeface="Wingdings" panose="05000000000000000000" pitchFamily="2" charset="2"/>
              <a:buChar char="§"/>
            </a:pPr>
            <a:r>
              <a:rPr lang="en-US" sz="1600" dirty="0"/>
              <a:t>Pre initiator HFE (51 complete CCF events) </a:t>
            </a:r>
          </a:p>
          <a:p>
            <a:pPr marL="0" indent="0">
              <a:buNone/>
            </a:pPr>
            <a:r>
              <a:rPr lang="en-US" sz="1600" b="1" dirty="0"/>
              <a:t>Final Manuscript available</a:t>
            </a:r>
          </a:p>
          <a:p>
            <a:pPr>
              <a:buFont typeface="Wingdings" panose="05000000000000000000" pitchFamily="2" charset="2"/>
              <a:buChar char="§"/>
            </a:pPr>
            <a:r>
              <a:rPr lang="en-US" sz="1600" dirty="0"/>
              <a:t>Safety Culture Deficiencies in CCF Events (first draft) (144 events)</a:t>
            </a:r>
          </a:p>
          <a:p>
            <a:pPr marL="0" indent="0">
              <a:buNone/>
            </a:pPr>
            <a:r>
              <a:rPr lang="en-US" sz="1600" b="1" dirty="0"/>
              <a:t>Under development 2026</a:t>
            </a:r>
          </a:p>
          <a:p>
            <a:pPr>
              <a:lnSpc>
                <a:spcPct val="120000"/>
              </a:lnSpc>
              <a:buFont typeface="Wingdings" panose="05000000000000000000" pitchFamily="2" charset="2"/>
              <a:buChar char="§"/>
            </a:pPr>
            <a:r>
              <a:rPr lang="en-GB" sz="1600" dirty="0"/>
              <a:t>Guidance and data interpretation</a:t>
            </a:r>
            <a:r>
              <a:rPr lang="en-US" sz="1600" dirty="0"/>
              <a:t> (complete draft 2026) </a:t>
            </a:r>
            <a:endParaRPr lang="en-GB" sz="1600" dirty="0"/>
          </a:p>
          <a:p>
            <a:pPr>
              <a:lnSpc>
                <a:spcPct val="120000"/>
              </a:lnSpc>
              <a:buFont typeface="Wingdings" panose="05000000000000000000" pitchFamily="2" charset="2"/>
              <a:buChar char="§"/>
            </a:pPr>
            <a:r>
              <a:rPr lang="en-GB" sz="1600" dirty="0"/>
              <a:t>Ageing</a:t>
            </a:r>
            <a:r>
              <a:rPr lang="en-US" sz="1600" dirty="0"/>
              <a:t> (first draft fall 2025, third workshop fall 2026) </a:t>
            </a:r>
          </a:p>
          <a:p>
            <a:pPr>
              <a:buFont typeface="Wingdings" panose="05000000000000000000" pitchFamily="2" charset="2"/>
              <a:buChar char="§"/>
            </a:pPr>
            <a:r>
              <a:rPr lang="en-US" sz="1600" dirty="0"/>
              <a:t>I&amp;C (first workshop spring 2026)</a:t>
            </a:r>
          </a:p>
          <a:p>
            <a:endParaRPr lang="en-US" sz="1600" dirty="0"/>
          </a:p>
          <a:p>
            <a:endParaRPr lang="en-US" sz="1600" dirty="0"/>
          </a:p>
          <a:p>
            <a:endParaRPr lang="en-US" dirty="0"/>
          </a:p>
        </p:txBody>
      </p:sp>
    </p:spTree>
    <p:extLst>
      <p:ext uri="{BB962C8B-B14F-4D97-AF65-F5344CB8AC3E}">
        <p14:creationId xmlns:p14="http://schemas.microsoft.com/office/powerpoint/2010/main" val="40128257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870C77-63C2-B1E2-5798-6057A38D1388}"/>
              </a:ext>
            </a:extLst>
          </p:cNvPr>
          <p:cNvSpPr>
            <a:spLocks noGrp="1"/>
          </p:cNvSpPr>
          <p:nvPr>
            <p:ph type="title"/>
          </p:nvPr>
        </p:nvSpPr>
        <p:spPr/>
        <p:txBody>
          <a:bodyPr/>
          <a:lstStyle/>
          <a:p>
            <a:r>
              <a:rPr lang="en-US" sz="3200" dirty="0"/>
              <a:t>Short description of the ICDE topical reports</a:t>
            </a:r>
            <a:endParaRPr lang="sv-SE" sz="3200" dirty="0"/>
          </a:p>
        </p:txBody>
      </p:sp>
      <p:sp>
        <p:nvSpPr>
          <p:cNvPr id="3" name="Content Placeholder 2">
            <a:extLst>
              <a:ext uri="{FF2B5EF4-FFF2-40B4-BE49-F238E27FC236}">
                <a16:creationId xmlns:a16="http://schemas.microsoft.com/office/drawing/2014/main" id="{146F2991-00BB-EDBB-7FF9-36D040F62048}"/>
              </a:ext>
            </a:extLst>
          </p:cNvPr>
          <p:cNvSpPr>
            <a:spLocks noGrp="1"/>
          </p:cNvSpPr>
          <p:nvPr>
            <p:ph sz="half" idx="1"/>
          </p:nvPr>
        </p:nvSpPr>
        <p:spPr>
          <a:xfrm>
            <a:off x="542927" y="1600200"/>
            <a:ext cx="7630229" cy="3084689"/>
          </a:xfrm>
        </p:spPr>
        <p:txBody>
          <a:bodyPr/>
          <a:lstStyle/>
          <a:p>
            <a:endParaRPr lang="sv-SE" dirty="0"/>
          </a:p>
        </p:txBody>
      </p:sp>
    </p:spTree>
    <p:extLst>
      <p:ext uri="{BB962C8B-B14F-4D97-AF65-F5344CB8AC3E}">
        <p14:creationId xmlns:p14="http://schemas.microsoft.com/office/powerpoint/2010/main" val="31536913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15AEF6-BAC4-CF24-F93C-BBD18A411E18}"/>
              </a:ext>
            </a:extLst>
          </p:cNvPr>
          <p:cNvSpPr>
            <a:spLocks noGrp="1"/>
          </p:cNvSpPr>
          <p:nvPr>
            <p:ph type="title"/>
          </p:nvPr>
        </p:nvSpPr>
        <p:spPr/>
        <p:txBody>
          <a:bodyPr/>
          <a:lstStyle/>
          <a:p>
            <a:r>
              <a:rPr lang="en-GB" dirty="0"/>
              <a:t>External Environmental Factors</a:t>
            </a:r>
          </a:p>
        </p:txBody>
      </p:sp>
      <p:sp>
        <p:nvSpPr>
          <p:cNvPr id="3" name="Content Placeholder 2">
            <a:extLst>
              <a:ext uri="{FF2B5EF4-FFF2-40B4-BE49-F238E27FC236}">
                <a16:creationId xmlns:a16="http://schemas.microsoft.com/office/drawing/2014/main" id="{218567A1-9BFC-6BDD-3D91-600B91B8461C}"/>
              </a:ext>
            </a:extLst>
          </p:cNvPr>
          <p:cNvSpPr>
            <a:spLocks noGrp="1"/>
          </p:cNvSpPr>
          <p:nvPr>
            <p:ph sz="half" idx="1"/>
          </p:nvPr>
        </p:nvSpPr>
        <p:spPr>
          <a:xfrm>
            <a:off x="542928" y="1600201"/>
            <a:ext cx="5239039" cy="4754419"/>
          </a:xfrm>
        </p:spPr>
        <p:txBody>
          <a:bodyPr/>
          <a:lstStyle/>
          <a:p>
            <a:r>
              <a:rPr lang="en-US" sz="1600" dirty="0"/>
              <a:t>An external factor event is a CCF event or CCF fragility (impairment) related to external or environmental factors or an event directly caused or triggered by such factors (e.g., weather or environmental conditions). (64 events) </a:t>
            </a:r>
          </a:p>
          <a:p>
            <a:r>
              <a:rPr lang="en-US" sz="1600" dirty="0"/>
              <a:t>Provide insights into the type of external factor events in the ICDE database.</a:t>
            </a:r>
          </a:p>
          <a:p>
            <a:r>
              <a:rPr lang="en-US" sz="1600" dirty="0"/>
              <a:t>Gives valuable experience to support and improve the external event modelling in probabilistic risk assessment (PRA) models and provide with CCF data for quantification purposes.</a:t>
            </a:r>
          </a:p>
          <a:p>
            <a:r>
              <a:rPr lang="en-US" sz="1600" dirty="0"/>
              <a:t>Assessment of the event parameters: </a:t>
            </a:r>
            <a:r>
              <a:rPr lang="en-US" sz="1600" i="1" dirty="0"/>
              <a:t>event cause, coupling factor, corrective action, CCF root cause, event severity and detection method. </a:t>
            </a:r>
            <a:endParaRPr lang="en-GB" sz="1600" i="1" dirty="0"/>
          </a:p>
          <a:p>
            <a:endParaRPr lang="en-US" sz="1600" dirty="0"/>
          </a:p>
          <a:p>
            <a:endParaRPr lang="en-GB" sz="2400" dirty="0"/>
          </a:p>
        </p:txBody>
      </p:sp>
      <p:sp>
        <p:nvSpPr>
          <p:cNvPr id="4" name="Content Placeholder 3">
            <a:extLst>
              <a:ext uri="{FF2B5EF4-FFF2-40B4-BE49-F238E27FC236}">
                <a16:creationId xmlns:a16="http://schemas.microsoft.com/office/drawing/2014/main" id="{D8B30027-7761-430B-2E5C-1A2A1FC30E03}"/>
              </a:ext>
            </a:extLst>
          </p:cNvPr>
          <p:cNvSpPr>
            <a:spLocks noGrp="1"/>
          </p:cNvSpPr>
          <p:nvPr>
            <p:ph sz="half" idx="2"/>
          </p:nvPr>
        </p:nvSpPr>
        <p:spPr>
          <a:xfrm>
            <a:off x="6096001" y="1600200"/>
            <a:ext cx="2752436" cy="4114800"/>
          </a:xfrm>
        </p:spPr>
        <p:txBody>
          <a:bodyPr/>
          <a:lstStyle/>
          <a:p>
            <a:pPr algn="just">
              <a:spcBef>
                <a:spcPts val="600"/>
              </a:spcBef>
              <a:spcAft>
                <a:spcPts val="600"/>
              </a:spcAft>
              <a:buFont typeface="Courier New" panose="02070309020205020404" pitchFamily="49" charset="0"/>
              <a:buChar char="-"/>
            </a:pPr>
            <a:r>
              <a:rPr lang="en-GB" sz="1051" dirty="0">
                <a:latin typeface="Times New Roman" panose="02020603050405020304" pitchFamily="18" charset="0"/>
                <a:ea typeface="Times New Roman" panose="02020603050405020304" pitchFamily="18" charset="0"/>
                <a:cs typeface="Times New Roman" panose="02020603050405020304" pitchFamily="18" charset="0"/>
              </a:rPr>
              <a:t>The major observed event cause is “Abnormal environmental stress” (42%) and it is relatively over-represented with a factor of 9 compared to the complete ICDE database. </a:t>
            </a:r>
          </a:p>
          <a:p>
            <a:pPr algn="just">
              <a:spcBef>
                <a:spcPts val="600"/>
              </a:spcBef>
              <a:spcAft>
                <a:spcPts val="600"/>
              </a:spcAft>
              <a:buFont typeface="Courier New" panose="02070309020205020404" pitchFamily="49" charset="0"/>
              <a:buChar char="-"/>
            </a:pPr>
            <a:r>
              <a:rPr lang="en-GB" sz="1051" dirty="0">
                <a:latin typeface="Times New Roman" panose="02020603050405020304" pitchFamily="18" charset="0"/>
                <a:ea typeface="Times New Roman" panose="02020603050405020304" pitchFamily="18" charset="0"/>
                <a:cs typeface="Times New Roman" panose="02020603050405020304" pitchFamily="18" charset="0"/>
              </a:rPr>
              <a:t>For about 31% of the events, the concluded CCF root cause was solely or predominant design, (Deficiencies in the design of components or systems), where foreseen environmental aspects significantly contributed. </a:t>
            </a:r>
          </a:p>
          <a:p>
            <a:pPr algn="just">
              <a:spcBef>
                <a:spcPts val="600"/>
              </a:spcBef>
              <a:spcAft>
                <a:spcPts val="600"/>
              </a:spcAft>
              <a:buFont typeface="Courier New" panose="02070309020205020404" pitchFamily="49" charset="0"/>
              <a:buChar char="-"/>
            </a:pPr>
            <a:r>
              <a:rPr lang="en-GB" sz="1051" dirty="0">
                <a:latin typeface="Times New Roman" panose="02020603050405020304" pitchFamily="18" charset="0"/>
                <a:ea typeface="Times New Roman" panose="02020603050405020304" pitchFamily="18" charset="0"/>
                <a:cs typeface="Times New Roman" panose="02020603050405020304" pitchFamily="18" charset="0"/>
              </a:rPr>
              <a:t>An equally large share of the events was determined to be “Environmental trigger” events, i.e., events with a non-foreseen environmental cause. </a:t>
            </a:r>
          </a:p>
          <a:p>
            <a:pPr algn="just">
              <a:spcBef>
                <a:spcPts val="600"/>
              </a:spcBef>
              <a:spcAft>
                <a:spcPts val="600"/>
              </a:spcAft>
              <a:buFont typeface="Courier New" panose="02070309020205020404" pitchFamily="49" charset="0"/>
              <a:buChar char="-"/>
            </a:pPr>
            <a:r>
              <a:rPr lang="en-GB" sz="1051" dirty="0">
                <a:latin typeface="Times New Roman" panose="02020603050405020304" pitchFamily="18" charset="0"/>
                <a:ea typeface="Times New Roman" panose="02020603050405020304" pitchFamily="18" charset="0"/>
              </a:rPr>
              <a:t>The engineering analysis addressed the “cause” or “trigger” of the external factor event, expressed by different hazard groups and classification of their causes and areas of improvement to prevent the events from happening again. </a:t>
            </a:r>
            <a:endParaRPr lang="sv-SE" sz="1051" dirty="0">
              <a:latin typeface="Times New Roman" panose="02020603050405020304" pitchFamily="18" charset="0"/>
              <a:ea typeface="Times New Roman" panose="02020603050405020304" pitchFamily="18" charset="0"/>
            </a:endParaRPr>
          </a:p>
          <a:p>
            <a:endParaRPr lang="en-US" dirty="0"/>
          </a:p>
        </p:txBody>
      </p:sp>
    </p:spTree>
    <p:extLst>
      <p:ext uri="{BB962C8B-B14F-4D97-AF65-F5344CB8AC3E}">
        <p14:creationId xmlns:p14="http://schemas.microsoft.com/office/powerpoint/2010/main" val="21925448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EF2719-CCF4-C15A-EA5B-DBC844610270}"/>
              </a:ext>
            </a:extLst>
          </p:cNvPr>
          <p:cNvSpPr>
            <a:spLocks noGrp="1"/>
          </p:cNvSpPr>
          <p:nvPr>
            <p:ph type="title"/>
          </p:nvPr>
        </p:nvSpPr>
        <p:spPr/>
        <p:txBody>
          <a:bodyPr/>
          <a:lstStyle/>
          <a:p>
            <a:r>
              <a:rPr lang="en-GB"/>
              <a:t>Diesel events </a:t>
            </a:r>
            <a:r>
              <a:rPr lang="en-GB" dirty="0"/>
              <a:t>Affecting Entire Exposed Population</a:t>
            </a:r>
          </a:p>
        </p:txBody>
      </p:sp>
      <p:sp>
        <p:nvSpPr>
          <p:cNvPr id="3" name="Content Placeholder 2">
            <a:extLst>
              <a:ext uri="{FF2B5EF4-FFF2-40B4-BE49-F238E27FC236}">
                <a16:creationId xmlns:a16="http://schemas.microsoft.com/office/drawing/2014/main" id="{7DB297C6-E4EF-4D88-F12A-DD8BA67AA7C7}"/>
              </a:ext>
            </a:extLst>
          </p:cNvPr>
          <p:cNvSpPr>
            <a:spLocks noGrp="1"/>
          </p:cNvSpPr>
          <p:nvPr>
            <p:ph sz="half" idx="1"/>
          </p:nvPr>
        </p:nvSpPr>
        <p:spPr>
          <a:xfrm>
            <a:off x="542926" y="1600200"/>
            <a:ext cx="5876348" cy="4114800"/>
          </a:xfrm>
        </p:spPr>
        <p:txBody>
          <a:bodyPr/>
          <a:lstStyle/>
          <a:p>
            <a:r>
              <a:rPr lang="en-US" sz="2000" dirty="0"/>
              <a:t>The scope of “Diesels all affected” topic was to identify failure mechanisms that are able to impact all diesels in an exposed population, so called “all affected” diesel failures (142 events)</a:t>
            </a:r>
          </a:p>
          <a:p>
            <a:r>
              <a:rPr lang="en-US" sz="2000" dirty="0"/>
              <a:t>All diesels in an exposed population either failed or were degraded or showed an incipient impairment due the same cause  </a:t>
            </a:r>
          </a:p>
          <a:p>
            <a:r>
              <a:rPr lang="en-US" sz="2000" dirty="0"/>
              <a:t>Aims to get broader insights in failure mechanisms that are potentially able to lead to complete common cause failures of emergency diesel generators. </a:t>
            </a:r>
          </a:p>
        </p:txBody>
      </p:sp>
      <p:sp>
        <p:nvSpPr>
          <p:cNvPr id="4" name="Content Placeholder 3">
            <a:extLst>
              <a:ext uri="{FF2B5EF4-FFF2-40B4-BE49-F238E27FC236}">
                <a16:creationId xmlns:a16="http://schemas.microsoft.com/office/drawing/2014/main" id="{F9915CFB-AA9B-B236-C70C-BE24E044C985}"/>
              </a:ext>
            </a:extLst>
          </p:cNvPr>
          <p:cNvSpPr>
            <a:spLocks noGrp="1"/>
          </p:cNvSpPr>
          <p:nvPr>
            <p:ph sz="half" idx="2"/>
          </p:nvPr>
        </p:nvSpPr>
        <p:spPr>
          <a:xfrm>
            <a:off x="6419275" y="1600200"/>
            <a:ext cx="2650836" cy="4114800"/>
          </a:xfrm>
        </p:spPr>
        <p:txBody>
          <a:bodyPr/>
          <a:lstStyle/>
          <a:p>
            <a:pPr marL="0" indent="0">
              <a:buNone/>
            </a:pPr>
            <a:r>
              <a:rPr lang="en-US" sz="1200" dirty="0"/>
              <a:t>Areas of improvement to prevent the event for happening again</a:t>
            </a:r>
          </a:p>
          <a:p>
            <a:pPr marL="400041">
              <a:buFont typeface="+mj-lt"/>
              <a:buAutoNum type="arabicPeriod"/>
            </a:pPr>
            <a:r>
              <a:rPr lang="en-US" sz="1200" dirty="0"/>
              <a:t>Design of system or site</a:t>
            </a:r>
          </a:p>
          <a:p>
            <a:pPr marL="400041">
              <a:buFont typeface="+mj-lt"/>
              <a:buAutoNum type="arabicPeriod"/>
            </a:pPr>
            <a:r>
              <a:rPr lang="en-US" sz="1200" dirty="0"/>
              <a:t>Design of component - </a:t>
            </a:r>
            <a:r>
              <a:rPr lang="en-GB" sz="1200" dirty="0"/>
              <a:t>28%</a:t>
            </a:r>
            <a:endParaRPr lang="en-US" sz="1200" dirty="0"/>
          </a:p>
          <a:p>
            <a:pPr marL="400041">
              <a:buFont typeface="+mj-lt"/>
              <a:buAutoNum type="arabicPeriod"/>
            </a:pPr>
            <a:r>
              <a:rPr lang="en-US" sz="1200" dirty="0"/>
              <a:t>Surveillance of component </a:t>
            </a:r>
          </a:p>
          <a:p>
            <a:pPr marL="400041">
              <a:buFont typeface="+mj-lt"/>
              <a:buAutoNum type="arabicPeriod"/>
            </a:pPr>
            <a:r>
              <a:rPr lang="en-US" sz="1200" dirty="0"/>
              <a:t>Maintenance or testing of component </a:t>
            </a:r>
            <a:r>
              <a:rPr lang="en-GB" sz="1200" dirty="0"/>
              <a:t>- 34%</a:t>
            </a:r>
            <a:endParaRPr lang="en-US" sz="1200" dirty="0"/>
          </a:p>
          <a:p>
            <a:pPr marL="400041">
              <a:buFont typeface="+mj-lt"/>
              <a:buAutoNum type="arabicPeriod"/>
            </a:pPr>
            <a:r>
              <a:rPr lang="en-US" sz="1200" dirty="0"/>
              <a:t>Operation of component </a:t>
            </a:r>
          </a:p>
          <a:p>
            <a:pPr marL="400041">
              <a:buFont typeface="+mj-lt"/>
              <a:buAutoNum type="arabicPeriod"/>
            </a:pPr>
            <a:r>
              <a:rPr lang="en-US" sz="1200" dirty="0"/>
              <a:t>Management system of plant (QA of vendor, spare parts management, training of personnel, sufficient resources/staff etc.) - </a:t>
            </a:r>
            <a:r>
              <a:rPr lang="en-GB" sz="1200" dirty="0"/>
              <a:t>16%</a:t>
            </a:r>
          </a:p>
          <a:p>
            <a:endParaRPr lang="en-US" dirty="0"/>
          </a:p>
        </p:txBody>
      </p:sp>
    </p:spTree>
    <p:extLst>
      <p:ext uri="{BB962C8B-B14F-4D97-AF65-F5344CB8AC3E}">
        <p14:creationId xmlns:p14="http://schemas.microsoft.com/office/powerpoint/2010/main" val="13221689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18F855-9FEC-4DCA-248F-2B4C32691679}"/>
              </a:ext>
            </a:extLst>
          </p:cNvPr>
          <p:cNvSpPr>
            <a:spLocks noGrp="1"/>
          </p:cNvSpPr>
          <p:nvPr>
            <p:ph type="title"/>
          </p:nvPr>
        </p:nvSpPr>
        <p:spPr/>
        <p:txBody>
          <a:bodyPr/>
          <a:lstStyle/>
          <a:p>
            <a:r>
              <a:rPr lang="en-US" dirty="0"/>
              <a:t>CCFs due to Plant Modifications</a:t>
            </a:r>
            <a:endParaRPr lang="en-GB" dirty="0"/>
          </a:p>
        </p:txBody>
      </p:sp>
      <p:sp>
        <p:nvSpPr>
          <p:cNvPr id="3" name="Content Placeholder 2">
            <a:extLst>
              <a:ext uri="{FF2B5EF4-FFF2-40B4-BE49-F238E27FC236}">
                <a16:creationId xmlns:a16="http://schemas.microsoft.com/office/drawing/2014/main" id="{FE54D9D4-B022-AFDF-DF7E-AC7344B4A6B9}"/>
              </a:ext>
            </a:extLst>
          </p:cNvPr>
          <p:cNvSpPr>
            <a:spLocks noGrp="1"/>
          </p:cNvSpPr>
          <p:nvPr>
            <p:ph sz="half" idx="1"/>
          </p:nvPr>
        </p:nvSpPr>
        <p:spPr>
          <a:xfrm>
            <a:off x="542924" y="1600201"/>
            <a:ext cx="5645440" cy="4856019"/>
          </a:xfrm>
        </p:spPr>
        <p:txBody>
          <a:bodyPr/>
          <a:lstStyle/>
          <a:p>
            <a:r>
              <a:rPr lang="en-US" sz="2000" dirty="0"/>
              <a:t>Evaluates CCF events that occurred due to modifications, backfitting, and/or replacements (53 events)</a:t>
            </a:r>
          </a:p>
          <a:p>
            <a:r>
              <a:rPr lang="en-US" sz="2000" dirty="0"/>
              <a:t>The share of complete CCFs (22%) is significantly larger than the share of complete CCFs in the whole database, which is only about 10%</a:t>
            </a:r>
          </a:p>
          <a:p>
            <a:r>
              <a:rPr lang="en-US" sz="2000" dirty="0"/>
              <a:t>For the severe events (complete or partial CCF), I&amp;C modifications were most common. </a:t>
            </a:r>
          </a:p>
          <a:p>
            <a:r>
              <a:rPr lang="en-US" sz="2000" dirty="0"/>
              <a:t>Several problems relate to modified protection devices of the main components (e.g. protection relays, contacts and wiring). </a:t>
            </a:r>
          </a:p>
          <a:p>
            <a:r>
              <a:rPr lang="en-US" sz="2000" dirty="0"/>
              <a:t>No CCF events identified that were related to modifications resulting from a regulatory backfit, i.e., relating to new or amended regulatory requirements or regulations</a:t>
            </a:r>
          </a:p>
          <a:p>
            <a:endParaRPr lang="en-GB" sz="1600" dirty="0"/>
          </a:p>
        </p:txBody>
      </p:sp>
      <p:sp>
        <p:nvSpPr>
          <p:cNvPr id="4" name="Content Placeholder 3">
            <a:extLst>
              <a:ext uri="{FF2B5EF4-FFF2-40B4-BE49-F238E27FC236}">
                <a16:creationId xmlns:a16="http://schemas.microsoft.com/office/drawing/2014/main" id="{0F800450-2546-0226-207B-395A930C4C4F}"/>
              </a:ext>
            </a:extLst>
          </p:cNvPr>
          <p:cNvSpPr>
            <a:spLocks noGrp="1"/>
          </p:cNvSpPr>
          <p:nvPr>
            <p:ph sz="half" idx="2"/>
          </p:nvPr>
        </p:nvSpPr>
        <p:spPr>
          <a:xfrm>
            <a:off x="6188366" y="1600201"/>
            <a:ext cx="2835563" cy="4856019"/>
          </a:xfrm>
        </p:spPr>
        <p:txBody>
          <a:bodyPr/>
          <a:lstStyle/>
          <a:p>
            <a:pPr algn="just">
              <a:spcAft>
                <a:spcPts val="600"/>
              </a:spcAft>
              <a:buFont typeface="Symbol" panose="05050102010706020507" pitchFamily="18" charset="2"/>
              <a:buChar char=""/>
            </a:pPr>
            <a:r>
              <a:rPr lang="en-GB" sz="1100" dirty="0">
                <a:latin typeface="Times New Roman" panose="02020603050405020304" pitchFamily="18" charset="0"/>
                <a:ea typeface="Times New Roman" panose="02020603050405020304" pitchFamily="18" charset="0"/>
              </a:rPr>
              <a:t>Modifications have the potential to cause CCFs, especially CCF which affect all redundant components at once</a:t>
            </a:r>
            <a:endParaRPr lang="sv-SE" sz="1100" dirty="0">
              <a:latin typeface="Times New Roman" panose="02020603050405020304" pitchFamily="18" charset="0"/>
              <a:ea typeface="Times New Roman" panose="02020603050405020304" pitchFamily="18" charset="0"/>
            </a:endParaRPr>
          </a:p>
          <a:p>
            <a:pPr algn="just">
              <a:spcAft>
                <a:spcPts val="600"/>
              </a:spcAft>
              <a:buFont typeface="Symbol" panose="05050102010706020507" pitchFamily="18" charset="2"/>
              <a:buChar char=""/>
            </a:pPr>
            <a:r>
              <a:rPr lang="en-GB" sz="1100" dirty="0">
                <a:latin typeface="Times New Roman" panose="02020603050405020304" pitchFamily="18" charset="0"/>
                <a:ea typeface="Times New Roman" panose="02020603050405020304" pitchFamily="18" charset="0"/>
              </a:rPr>
              <a:t>A stringent assessment of possible interactions on system-level </a:t>
            </a:r>
            <a:endParaRPr lang="sv-SE" sz="1100" dirty="0">
              <a:latin typeface="Times New Roman" panose="02020603050405020304" pitchFamily="18" charset="0"/>
              <a:ea typeface="Times New Roman" panose="02020603050405020304" pitchFamily="18" charset="0"/>
            </a:endParaRPr>
          </a:p>
          <a:p>
            <a:pPr algn="just">
              <a:spcAft>
                <a:spcPts val="600"/>
              </a:spcAft>
              <a:buFont typeface="Symbol" panose="05050102010706020507" pitchFamily="18" charset="2"/>
              <a:buChar char=""/>
            </a:pPr>
            <a:r>
              <a:rPr lang="en-GB" sz="1100" dirty="0">
                <a:latin typeface="Times New Roman" panose="02020603050405020304" pitchFamily="18" charset="0"/>
                <a:ea typeface="Times New Roman" panose="02020603050405020304" pitchFamily="18" charset="0"/>
              </a:rPr>
              <a:t>A comprehensive post-modification testing program should be developed and implemented</a:t>
            </a:r>
            <a:endParaRPr lang="sv-SE" sz="1100" dirty="0">
              <a:latin typeface="Times New Roman" panose="02020603050405020304" pitchFamily="18" charset="0"/>
              <a:ea typeface="Times New Roman" panose="02020603050405020304" pitchFamily="18" charset="0"/>
            </a:endParaRPr>
          </a:p>
          <a:p>
            <a:pPr algn="just">
              <a:spcAft>
                <a:spcPts val="600"/>
              </a:spcAft>
              <a:buFont typeface="Symbol" panose="05050102010706020507" pitchFamily="18" charset="2"/>
              <a:buChar char=""/>
            </a:pPr>
            <a:r>
              <a:rPr lang="en-GB" sz="1100" dirty="0">
                <a:latin typeface="Times New Roman" panose="02020603050405020304" pitchFamily="18" charset="0"/>
                <a:ea typeface="Times New Roman" panose="02020603050405020304" pitchFamily="18" charset="0"/>
              </a:rPr>
              <a:t>Modifications of settings, testing procedures and maintenance procedures (e.g. change of lubrication, grease etc.) should be comprehensively tested after the modification.</a:t>
            </a:r>
            <a:endParaRPr lang="sv-SE" sz="1100" dirty="0">
              <a:latin typeface="Times New Roman" panose="02020603050405020304" pitchFamily="18" charset="0"/>
              <a:ea typeface="Times New Roman" panose="02020603050405020304" pitchFamily="18" charset="0"/>
            </a:endParaRPr>
          </a:p>
          <a:p>
            <a:pPr algn="just">
              <a:spcAft>
                <a:spcPts val="600"/>
              </a:spcAft>
              <a:buFont typeface="Symbol" panose="05050102010706020507" pitchFamily="18" charset="2"/>
              <a:buChar char=""/>
            </a:pPr>
            <a:r>
              <a:rPr lang="en-GB" sz="1100" dirty="0">
                <a:latin typeface="Times New Roman" panose="02020603050405020304" pitchFamily="18" charset="0"/>
                <a:ea typeface="Times New Roman" panose="02020603050405020304" pitchFamily="18" charset="0"/>
              </a:rPr>
              <a:t>If possible, modifications in redundant trains should not be implemented simultaneously</a:t>
            </a:r>
            <a:endParaRPr lang="sv-SE" sz="1100" dirty="0">
              <a:latin typeface="Times New Roman" panose="02020603050405020304" pitchFamily="18" charset="0"/>
              <a:ea typeface="Times New Roman" panose="02020603050405020304" pitchFamily="18" charset="0"/>
            </a:endParaRPr>
          </a:p>
          <a:p>
            <a:pPr algn="just">
              <a:spcAft>
                <a:spcPts val="600"/>
              </a:spcAft>
              <a:buFont typeface="Symbol" panose="05050102010706020507" pitchFamily="18" charset="2"/>
              <a:buChar char=""/>
            </a:pPr>
            <a:r>
              <a:rPr lang="en-GB" sz="1100" dirty="0">
                <a:latin typeface="Times New Roman" panose="02020603050405020304" pitchFamily="18" charset="0"/>
                <a:ea typeface="Times New Roman" panose="02020603050405020304" pitchFamily="18" charset="0"/>
              </a:rPr>
              <a:t>Modifications to I&amp;C systems and protection devices should be performed with special care</a:t>
            </a:r>
            <a:endParaRPr lang="sv-SE" sz="1100" dirty="0">
              <a:latin typeface="Times New Roman" panose="02020603050405020304" pitchFamily="18" charset="0"/>
              <a:ea typeface="Times New Roman" panose="02020603050405020304" pitchFamily="18" charset="0"/>
            </a:endParaRPr>
          </a:p>
          <a:p>
            <a:pPr algn="just">
              <a:spcAft>
                <a:spcPts val="600"/>
              </a:spcAft>
              <a:buFont typeface="Symbol" panose="05050102010706020507" pitchFamily="18" charset="2"/>
              <a:buChar char=""/>
            </a:pPr>
            <a:r>
              <a:rPr lang="en-GB" sz="1100" dirty="0">
                <a:latin typeface="Times New Roman" panose="02020603050405020304" pitchFamily="18" charset="0"/>
                <a:ea typeface="Times New Roman" panose="02020603050405020304" pitchFamily="18" charset="0"/>
              </a:rPr>
              <a:t>CCFs due to the modification of sub components are mostly related to the design of the sub-component itself and can be prevented by the owner by a thorough design evaluation and a profound review of the manufacturers.</a:t>
            </a:r>
            <a:endParaRPr lang="sv-SE" sz="11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2071693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E53587-1741-0110-D005-97D8E34BAC68}"/>
              </a:ext>
            </a:extLst>
          </p:cNvPr>
          <p:cNvSpPr>
            <a:spLocks noGrp="1"/>
          </p:cNvSpPr>
          <p:nvPr>
            <p:ph type="title"/>
          </p:nvPr>
        </p:nvSpPr>
        <p:spPr/>
        <p:txBody>
          <a:bodyPr/>
          <a:lstStyle/>
          <a:p>
            <a:r>
              <a:rPr lang="en-US" sz="3200" dirty="0"/>
              <a:t>Provision against CCFs by Improving Testing</a:t>
            </a:r>
            <a:endParaRPr lang="en-GB" sz="3200" dirty="0"/>
          </a:p>
        </p:txBody>
      </p:sp>
      <p:sp>
        <p:nvSpPr>
          <p:cNvPr id="3" name="Content Placeholder 2">
            <a:extLst>
              <a:ext uri="{FF2B5EF4-FFF2-40B4-BE49-F238E27FC236}">
                <a16:creationId xmlns:a16="http://schemas.microsoft.com/office/drawing/2014/main" id="{9AD5A3A8-21C1-DCC3-A7F6-3F2D6D677429}"/>
              </a:ext>
            </a:extLst>
          </p:cNvPr>
          <p:cNvSpPr>
            <a:spLocks noGrp="1"/>
          </p:cNvSpPr>
          <p:nvPr>
            <p:ph sz="half" idx="1"/>
          </p:nvPr>
        </p:nvSpPr>
        <p:spPr>
          <a:xfrm>
            <a:off x="542926" y="1600202"/>
            <a:ext cx="5839403" cy="4874491"/>
          </a:xfrm>
        </p:spPr>
        <p:txBody>
          <a:bodyPr/>
          <a:lstStyle/>
          <a:p>
            <a:r>
              <a:rPr lang="en-US" sz="2000" dirty="0"/>
              <a:t>The main objective was to study CCF events, where fault states or impairments could not be detected (59 events)</a:t>
            </a:r>
          </a:p>
          <a:p>
            <a:pPr lvl="1"/>
            <a:r>
              <a:rPr lang="en-US" sz="2000" dirty="0"/>
              <a:t>in normal recurrent tests because the scope of tests was insufficient or </a:t>
            </a:r>
          </a:p>
          <a:p>
            <a:pPr lvl="1"/>
            <a:r>
              <a:rPr lang="en-US" sz="2000" dirty="0"/>
              <a:t>no appropriate tests existed </a:t>
            </a:r>
          </a:p>
          <a:p>
            <a:r>
              <a:rPr lang="en-US" sz="2000" dirty="0"/>
              <a:t>Enlarge the understanding on reducing CCF risks by improving testing and to give insights of relevant failure mechanisms.</a:t>
            </a:r>
          </a:p>
          <a:p>
            <a:r>
              <a:rPr lang="en-US" sz="2000" dirty="0"/>
              <a:t>Inadequacies in testing have been observed in all investigated aspects of testing, which are: </a:t>
            </a:r>
            <a:r>
              <a:rPr lang="en-US" sz="2000" i="1" dirty="0"/>
              <a:t>extent of test, QA of test, performing the test and verification of operability.</a:t>
            </a:r>
          </a:p>
          <a:p>
            <a:endParaRPr lang="en-US" sz="2000" dirty="0"/>
          </a:p>
        </p:txBody>
      </p:sp>
      <p:sp>
        <p:nvSpPr>
          <p:cNvPr id="4" name="Content Placeholder 3">
            <a:extLst>
              <a:ext uri="{FF2B5EF4-FFF2-40B4-BE49-F238E27FC236}">
                <a16:creationId xmlns:a16="http://schemas.microsoft.com/office/drawing/2014/main" id="{94BDF9F6-0877-BC3F-6616-51D5177BE278}"/>
              </a:ext>
            </a:extLst>
          </p:cNvPr>
          <p:cNvSpPr>
            <a:spLocks noGrp="1"/>
          </p:cNvSpPr>
          <p:nvPr>
            <p:ph sz="half" idx="2"/>
          </p:nvPr>
        </p:nvSpPr>
        <p:spPr>
          <a:xfrm>
            <a:off x="6012874" y="1600200"/>
            <a:ext cx="3038763" cy="4114800"/>
          </a:xfrm>
        </p:spPr>
        <p:txBody>
          <a:bodyPr/>
          <a:lstStyle/>
          <a:p>
            <a:pPr lvl="1"/>
            <a:r>
              <a:rPr lang="en-US" sz="1200" dirty="0"/>
              <a:t>The most common component types were Emergency Diesel Generators, Centrifugal pumps and Safety relief valves. Level measurements contribute with several severe events.</a:t>
            </a:r>
          </a:p>
          <a:p>
            <a:pPr lvl="1"/>
            <a:r>
              <a:rPr lang="en-US" sz="1200" dirty="0"/>
              <a:t>The most common CCF root cause was procedure deficiencies (58%).</a:t>
            </a:r>
          </a:p>
          <a:p>
            <a:pPr lvl="1"/>
            <a:r>
              <a:rPr lang="en-US" sz="1200" dirty="0"/>
              <a:t>The most common area to find test inadequacies is in QA of testing.</a:t>
            </a:r>
          </a:p>
          <a:p>
            <a:pPr lvl="1"/>
            <a:r>
              <a:rPr lang="en-US" sz="1200" dirty="0"/>
              <a:t>No event was identified to be caused by inadequate test intervals.</a:t>
            </a:r>
            <a:endParaRPr lang="en-GB" sz="1200" dirty="0"/>
          </a:p>
          <a:p>
            <a:endParaRPr lang="en-US" dirty="0"/>
          </a:p>
        </p:txBody>
      </p:sp>
    </p:spTree>
    <p:extLst>
      <p:ext uri="{BB962C8B-B14F-4D97-AF65-F5344CB8AC3E}">
        <p14:creationId xmlns:p14="http://schemas.microsoft.com/office/powerpoint/2010/main" val="4996425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218990-FC4E-78CC-51C1-624B778FA773}"/>
              </a:ext>
            </a:extLst>
          </p:cNvPr>
          <p:cNvSpPr>
            <a:spLocks noGrp="1"/>
          </p:cNvSpPr>
          <p:nvPr>
            <p:ph type="title"/>
          </p:nvPr>
        </p:nvSpPr>
        <p:spPr/>
        <p:txBody>
          <a:bodyPr/>
          <a:lstStyle/>
          <a:p>
            <a:r>
              <a:rPr lang="en-GB" dirty="0"/>
              <a:t>Multi-Unit CCF Events</a:t>
            </a:r>
          </a:p>
        </p:txBody>
      </p:sp>
      <p:sp>
        <p:nvSpPr>
          <p:cNvPr id="3" name="Content Placeholder 2">
            <a:extLst>
              <a:ext uri="{FF2B5EF4-FFF2-40B4-BE49-F238E27FC236}">
                <a16:creationId xmlns:a16="http://schemas.microsoft.com/office/drawing/2014/main" id="{2BFA3FB0-CA1B-5EFC-07C2-735040F7C585}"/>
              </a:ext>
            </a:extLst>
          </p:cNvPr>
          <p:cNvSpPr>
            <a:spLocks noGrp="1"/>
          </p:cNvSpPr>
          <p:nvPr>
            <p:ph sz="half" idx="1"/>
          </p:nvPr>
        </p:nvSpPr>
        <p:spPr>
          <a:xfrm>
            <a:off x="542924" y="1600201"/>
            <a:ext cx="5543840" cy="4991100"/>
          </a:xfrm>
        </p:spPr>
        <p:txBody>
          <a:bodyPr/>
          <a:lstStyle/>
          <a:p>
            <a:r>
              <a:rPr lang="en-US" sz="2000" dirty="0"/>
              <a:t>The main goal was to study CCF events that occurred at multiple units at the same site to give insights of relevant failure mechanisms. (87 multi-unit events) </a:t>
            </a:r>
          </a:p>
          <a:p>
            <a:r>
              <a:rPr lang="en-US" sz="2000" dirty="0"/>
              <a:t>The observed multi-unit events were classified as: </a:t>
            </a:r>
            <a:r>
              <a:rPr lang="en-US" sz="2000" i="1" dirty="0"/>
              <a:t>Internal factors </a:t>
            </a:r>
            <a:r>
              <a:rPr lang="en-US" sz="2000" dirty="0"/>
              <a:t>(shared design or organizational factor), </a:t>
            </a:r>
            <a:r>
              <a:rPr lang="en-US" sz="2000" i="1" dirty="0"/>
              <a:t>External factors </a:t>
            </a:r>
            <a:r>
              <a:rPr lang="en-US" sz="2000" dirty="0"/>
              <a:t>(physical, external or environmental connection), or </a:t>
            </a:r>
            <a:r>
              <a:rPr lang="en-US" sz="2000" i="1" dirty="0"/>
              <a:t>Fleet CCF events </a:t>
            </a:r>
            <a:r>
              <a:rPr lang="en-US" sz="2000" dirty="0"/>
              <a:t>(same or similar events occurring at multiple sites).</a:t>
            </a:r>
          </a:p>
          <a:p>
            <a:r>
              <a:rPr lang="en-US" sz="2000" dirty="0"/>
              <a:t>The analysis included an assessment of the event parameters; event cause, coupling factor, detection method, corrective action, CCF root cause and multi-unit event severity</a:t>
            </a:r>
            <a:endParaRPr lang="en-GB" sz="2000" dirty="0"/>
          </a:p>
        </p:txBody>
      </p:sp>
      <p:sp>
        <p:nvSpPr>
          <p:cNvPr id="4" name="Content Placeholder 3">
            <a:extLst>
              <a:ext uri="{FF2B5EF4-FFF2-40B4-BE49-F238E27FC236}">
                <a16:creationId xmlns:a16="http://schemas.microsoft.com/office/drawing/2014/main" id="{FFF959E9-E966-FF1E-9E12-1D1ED5543122}"/>
              </a:ext>
            </a:extLst>
          </p:cNvPr>
          <p:cNvSpPr>
            <a:spLocks noGrp="1"/>
          </p:cNvSpPr>
          <p:nvPr>
            <p:ph sz="half" idx="2"/>
          </p:nvPr>
        </p:nvSpPr>
        <p:spPr>
          <a:xfrm>
            <a:off x="6086767" y="1600200"/>
            <a:ext cx="2900217" cy="4114800"/>
          </a:xfrm>
        </p:spPr>
        <p:txBody>
          <a:bodyPr/>
          <a:lstStyle/>
          <a:p>
            <a:pPr algn="just">
              <a:spcAft>
                <a:spcPts val="900"/>
              </a:spcAft>
              <a:buFont typeface="Symbol" panose="05050102010706020507" pitchFamily="18" charset="2"/>
              <a:buChar char=""/>
            </a:pPr>
            <a:r>
              <a:rPr lang="en-US" sz="1200" dirty="0">
                <a:latin typeface="Times New Roman" panose="02020603050405020304" pitchFamily="18" charset="0"/>
                <a:ea typeface="Times New Roman" panose="02020603050405020304" pitchFamily="18" charset="0"/>
              </a:rPr>
              <a:t>Multi-unit events were observed for a wide range of component types. Emergency diesel generators and Centrifugal pumps accounted for more than 50% of the events.</a:t>
            </a:r>
            <a:endParaRPr lang="sv-SE" sz="1200" dirty="0">
              <a:latin typeface="Times New Roman" panose="02020603050405020304" pitchFamily="18" charset="0"/>
              <a:ea typeface="Times New Roman" panose="02020603050405020304" pitchFamily="18" charset="0"/>
            </a:endParaRPr>
          </a:p>
          <a:p>
            <a:pPr algn="just">
              <a:spcAft>
                <a:spcPts val="900"/>
              </a:spcAft>
              <a:buFont typeface="Symbol" panose="05050102010706020507" pitchFamily="18" charset="2"/>
              <a:buChar char=""/>
            </a:pPr>
            <a:r>
              <a:rPr lang="en-US" sz="1200" dirty="0">
                <a:latin typeface="Times New Roman" panose="02020603050405020304" pitchFamily="18" charset="0"/>
                <a:ea typeface="Times New Roman" panose="02020603050405020304" pitchFamily="18" charset="0"/>
              </a:rPr>
              <a:t>The most common CCF root cause (nearly 60%) for multi-unit CCF events was deficiency in the design of components and systems. Hence design is significantly overrepresented compared to the total observed CCF event population.  </a:t>
            </a:r>
            <a:endParaRPr lang="sv-SE" sz="1200" dirty="0">
              <a:latin typeface="Times New Roman" panose="02020603050405020304" pitchFamily="18" charset="0"/>
              <a:ea typeface="Times New Roman" panose="02020603050405020304" pitchFamily="18" charset="0"/>
            </a:endParaRPr>
          </a:p>
          <a:p>
            <a:pPr algn="just">
              <a:spcAft>
                <a:spcPts val="900"/>
              </a:spcAft>
              <a:buFont typeface="Symbol" panose="05050102010706020507" pitchFamily="18" charset="2"/>
              <a:buChar char=""/>
            </a:pPr>
            <a:r>
              <a:rPr lang="en-US" sz="1200" dirty="0">
                <a:latin typeface="Times New Roman" panose="02020603050405020304" pitchFamily="18" charset="0"/>
                <a:ea typeface="Times New Roman" panose="02020603050405020304" pitchFamily="18" charset="0"/>
              </a:rPr>
              <a:t>Events with observed environmental deficiencies were caused by harsh environmental conditions, such as severe weather or abnormal debris in a raw water source which usually require design improvements to prevent reoccurrence. </a:t>
            </a:r>
            <a:endParaRPr lang="sv-SE" sz="1200" dirty="0">
              <a:latin typeface="Times New Roman" panose="02020603050405020304" pitchFamily="18" charset="0"/>
              <a:ea typeface="Times New Roman" panose="02020603050405020304" pitchFamily="18" charset="0"/>
            </a:endParaRPr>
          </a:p>
          <a:p>
            <a:pPr algn="just">
              <a:spcAft>
                <a:spcPts val="900"/>
              </a:spcAft>
              <a:buFont typeface="Symbol" panose="05050102010706020507" pitchFamily="18" charset="2"/>
              <a:buChar char=""/>
            </a:pPr>
            <a:r>
              <a:rPr lang="en-US" sz="1200" dirty="0">
                <a:latin typeface="Times New Roman" panose="02020603050405020304" pitchFamily="18" charset="0"/>
                <a:ea typeface="Times New Roman" panose="02020603050405020304" pitchFamily="18" charset="0"/>
              </a:rPr>
              <a:t>About 10% of the events were complete multi-unit CCF events. </a:t>
            </a:r>
            <a:endParaRPr lang="sv-SE" sz="1200" dirty="0">
              <a:latin typeface="Times New Roman" panose="02020603050405020304" pitchFamily="18" charset="0"/>
              <a:ea typeface="Times New Roman" panose="02020603050405020304" pitchFamily="18" charset="0"/>
            </a:endParaRPr>
          </a:p>
          <a:p>
            <a:endParaRPr lang="en-US" dirty="0"/>
          </a:p>
        </p:txBody>
      </p:sp>
    </p:spTree>
    <p:extLst>
      <p:ext uri="{BB962C8B-B14F-4D97-AF65-F5344CB8AC3E}">
        <p14:creationId xmlns:p14="http://schemas.microsoft.com/office/powerpoint/2010/main" val="15693712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294F8-88A6-CAE3-4335-D61F7F88BBF7}"/>
              </a:ext>
            </a:extLst>
          </p:cNvPr>
          <p:cNvSpPr>
            <a:spLocks noGrp="1"/>
          </p:cNvSpPr>
          <p:nvPr>
            <p:ph type="title"/>
          </p:nvPr>
        </p:nvSpPr>
        <p:spPr/>
        <p:txBody>
          <a:bodyPr/>
          <a:lstStyle/>
          <a:p>
            <a:r>
              <a:rPr lang="en-GB" dirty="0"/>
              <a:t>Inter-system dependencies</a:t>
            </a:r>
          </a:p>
        </p:txBody>
      </p:sp>
      <p:sp>
        <p:nvSpPr>
          <p:cNvPr id="3" name="Content Placeholder 2">
            <a:extLst>
              <a:ext uri="{FF2B5EF4-FFF2-40B4-BE49-F238E27FC236}">
                <a16:creationId xmlns:a16="http://schemas.microsoft.com/office/drawing/2014/main" id="{52A8CF06-C64D-AA86-8A40-81236A091FB7}"/>
              </a:ext>
            </a:extLst>
          </p:cNvPr>
          <p:cNvSpPr>
            <a:spLocks noGrp="1"/>
          </p:cNvSpPr>
          <p:nvPr>
            <p:ph sz="half" idx="1"/>
          </p:nvPr>
        </p:nvSpPr>
        <p:spPr>
          <a:xfrm>
            <a:off x="295568" y="1600200"/>
            <a:ext cx="5514107" cy="4114800"/>
          </a:xfrm>
        </p:spPr>
        <p:txBody>
          <a:bodyPr/>
          <a:lstStyle/>
          <a:p>
            <a:r>
              <a:rPr lang="en-US" sz="2000" dirty="0"/>
              <a:t>The goal was to analyze events were a single CCF failure mechanism affects multiple systems</a:t>
            </a:r>
          </a:p>
          <a:p>
            <a:pPr lvl="1"/>
            <a:r>
              <a:rPr lang="en-US" sz="1600" dirty="0"/>
              <a:t>Events where a single CCF failure mechanism affected components in more than one different system or affected more than one different safety function</a:t>
            </a:r>
          </a:p>
          <a:p>
            <a:pPr lvl="1"/>
            <a:r>
              <a:rPr lang="en-US" sz="1600" dirty="0"/>
              <a:t>The topical report includes 25 intersystem events, involving a total of 33 ICDE events affecting more than one different system (or safety function). </a:t>
            </a:r>
          </a:p>
          <a:p>
            <a:r>
              <a:rPr lang="en-US" sz="2000" dirty="0"/>
              <a:t>For classification of intersystem dependency events, two parameters were considered; the degree of failure and degree of simultaneity-</a:t>
            </a:r>
          </a:p>
          <a:p>
            <a:pPr lvl="1"/>
            <a:r>
              <a:rPr lang="en-US" sz="1600" dirty="0"/>
              <a:t>By combining these, the following classification was concluded:</a:t>
            </a:r>
          </a:p>
          <a:p>
            <a:pPr lvl="2"/>
            <a:r>
              <a:rPr lang="en-GB" sz="1600" dirty="0"/>
              <a:t>Actual intersystem dependency</a:t>
            </a:r>
          </a:p>
          <a:p>
            <a:pPr lvl="2"/>
            <a:r>
              <a:rPr lang="en-GB" sz="1600" dirty="0"/>
              <a:t>Partial/Incipient intersystem dependency</a:t>
            </a:r>
          </a:p>
          <a:p>
            <a:pPr lvl="2"/>
            <a:r>
              <a:rPr lang="en-GB" sz="1600" dirty="0"/>
              <a:t>Potential intersystem dependency</a:t>
            </a:r>
          </a:p>
          <a:p>
            <a:pPr lvl="2"/>
            <a:r>
              <a:rPr lang="en-GB" sz="1600" dirty="0"/>
              <a:t>Inter-CCCG dependency</a:t>
            </a:r>
            <a:endParaRPr lang="en-US" sz="1600" dirty="0"/>
          </a:p>
        </p:txBody>
      </p:sp>
      <p:sp>
        <p:nvSpPr>
          <p:cNvPr id="4" name="Content Placeholder 3">
            <a:extLst>
              <a:ext uri="{FF2B5EF4-FFF2-40B4-BE49-F238E27FC236}">
                <a16:creationId xmlns:a16="http://schemas.microsoft.com/office/drawing/2014/main" id="{8BA4C787-356E-D4F8-DBAB-2063454062E8}"/>
              </a:ext>
            </a:extLst>
          </p:cNvPr>
          <p:cNvSpPr>
            <a:spLocks noGrp="1"/>
          </p:cNvSpPr>
          <p:nvPr>
            <p:ph sz="half" idx="2"/>
          </p:nvPr>
        </p:nvSpPr>
        <p:spPr>
          <a:xfrm>
            <a:off x="5809675" y="1450113"/>
            <a:ext cx="3334327" cy="5033817"/>
          </a:xfrm>
        </p:spPr>
        <p:txBody>
          <a:bodyPr/>
          <a:lstStyle/>
          <a:p>
            <a:pPr>
              <a:spcBef>
                <a:spcPts val="600"/>
              </a:spcBef>
              <a:spcAft>
                <a:spcPts val="600"/>
              </a:spcAft>
              <a:buFont typeface="Symbol" panose="05050102010706020507" pitchFamily="18" charset="2"/>
              <a:buChar char=""/>
            </a:pPr>
            <a:r>
              <a:rPr lang="en-GB" sz="1100" dirty="0">
                <a:latin typeface="Times New Roman" panose="02020603050405020304" pitchFamily="18" charset="0"/>
                <a:ea typeface="Times New Roman" panose="02020603050405020304" pitchFamily="18" charset="0"/>
              </a:rPr>
              <a:t>Intersystem CCFs are rare events (the 25 events correspond to about 1.4% of all CCF events in the ICDE database and about 1.9% of the complete CCFs, i.e. ~0.02 in an intersystem β-factor model), yet their existence and their risk significance should not be overlooked. </a:t>
            </a:r>
            <a:endParaRPr lang="sv-SE" sz="1100" dirty="0">
              <a:latin typeface="Times New Roman" panose="02020603050405020304" pitchFamily="18" charset="0"/>
              <a:ea typeface="Times New Roman" panose="02020603050405020304" pitchFamily="18" charset="0"/>
            </a:endParaRPr>
          </a:p>
          <a:p>
            <a:pPr>
              <a:spcBef>
                <a:spcPts val="600"/>
              </a:spcBef>
              <a:spcAft>
                <a:spcPts val="600"/>
              </a:spcAft>
              <a:buFont typeface="Symbol" panose="05050102010706020507" pitchFamily="18" charset="2"/>
              <a:buChar char=""/>
            </a:pPr>
            <a:r>
              <a:rPr lang="en-GB" sz="1100" dirty="0">
                <a:latin typeface="Times New Roman" panose="02020603050405020304" pitchFamily="18" charset="0"/>
                <a:ea typeface="Times New Roman" panose="02020603050405020304" pitchFamily="18" charset="0"/>
              </a:rPr>
              <a:t>Modification of component protection devices (overcurrent, torque etc.) should be performed with great care.</a:t>
            </a:r>
          </a:p>
          <a:p>
            <a:pPr>
              <a:spcBef>
                <a:spcPts val="600"/>
              </a:spcBef>
              <a:spcAft>
                <a:spcPts val="600"/>
              </a:spcAft>
              <a:buFont typeface="Symbol" panose="05050102010706020507" pitchFamily="18" charset="2"/>
              <a:buChar char=""/>
            </a:pPr>
            <a:r>
              <a:rPr lang="en-GB" sz="1100" dirty="0">
                <a:latin typeface="Times New Roman" panose="02020603050405020304" pitchFamily="18" charset="0"/>
                <a:ea typeface="Times New Roman" panose="02020603050405020304" pitchFamily="18" charset="0"/>
              </a:rPr>
              <a:t>Maintenance or modification activities in one system resulting in a CCF in another system were observed. </a:t>
            </a:r>
          </a:p>
          <a:p>
            <a:pPr>
              <a:spcBef>
                <a:spcPts val="600"/>
              </a:spcBef>
              <a:spcAft>
                <a:spcPts val="600"/>
              </a:spcAft>
              <a:buFont typeface="Symbol" panose="05050102010706020507" pitchFamily="18" charset="2"/>
              <a:buChar char=""/>
            </a:pPr>
            <a:r>
              <a:rPr lang="en-GB" sz="1100" dirty="0">
                <a:latin typeface="Times New Roman" panose="02020603050405020304" pitchFamily="18" charset="0"/>
                <a:ea typeface="Times New Roman" panose="02020603050405020304" pitchFamily="18" charset="0"/>
              </a:rPr>
              <a:t>Diversity on the component level does not ensure diversity on piece part level in different systems. For example, the same type of breaker is used in multiple systems and is vulnerable to a CCF mechanism.</a:t>
            </a:r>
            <a:endParaRPr lang="sv-SE" sz="1100" dirty="0">
              <a:latin typeface="Times New Roman" panose="02020603050405020304" pitchFamily="18" charset="0"/>
              <a:ea typeface="Times New Roman" panose="02020603050405020304" pitchFamily="18" charset="0"/>
            </a:endParaRPr>
          </a:p>
          <a:p>
            <a:pPr>
              <a:spcBef>
                <a:spcPts val="600"/>
              </a:spcBef>
              <a:spcAft>
                <a:spcPts val="600"/>
              </a:spcAft>
              <a:buFont typeface="Symbol" panose="05050102010706020507" pitchFamily="18" charset="2"/>
              <a:buChar char=""/>
            </a:pPr>
            <a:r>
              <a:rPr lang="en-GB" sz="1100" dirty="0">
                <a:latin typeface="Times New Roman" panose="02020603050405020304" pitchFamily="18" charset="0"/>
                <a:ea typeface="Times New Roman" panose="02020603050405020304" pitchFamily="18" charset="0"/>
              </a:rPr>
              <a:t>Intersystem dependencies could exist on a lower component level which is normally not considered in PRA. </a:t>
            </a:r>
          </a:p>
          <a:p>
            <a:pPr>
              <a:spcBef>
                <a:spcPts val="600"/>
              </a:spcBef>
              <a:spcAft>
                <a:spcPts val="600"/>
              </a:spcAft>
              <a:buFont typeface="Symbol" panose="05050102010706020507" pitchFamily="18" charset="2"/>
              <a:buChar char=""/>
            </a:pPr>
            <a:r>
              <a:rPr lang="en-GB" sz="1100" dirty="0">
                <a:latin typeface="Times New Roman" panose="02020603050405020304" pitchFamily="18" charset="0"/>
                <a:ea typeface="Times New Roman" panose="02020603050405020304" pitchFamily="18" charset="0"/>
              </a:rPr>
              <a:t>Due to its risk significance intersystem dependencies should be taken into account accordingly when performing a PRA, while also considering the rarity of these events and credit for defences that could prevent or mitigate their occurrence.</a:t>
            </a:r>
            <a:endParaRPr lang="sv-SE" sz="1100" dirty="0">
              <a:latin typeface="Times New Roman" panose="02020603050405020304" pitchFamily="18" charset="0"/>
              <a:ea typeface="Times New Roman" panose="02020603050405020304" pitchFamily="18" charset="0"/>
            </a:endParaRPr>
          </a:p>
          <a:p>
            <a:endParaRPr lang="en-US" dirty="0"/>
          </a:p>
        </p:txBody>
      </p:sp>
    </p:spTree>
    <p:extLst>
      <p:ext uri="{BB962C8B-B14F-4D97-AF65-F5344CB8AC3E}">
        <p14:creationId xmlns:p14="http://schemas.microsoft.com/office/powerpoint/2010/main" val="13987853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8048F1-8922-73EA-951E-CD1BCB7E98D9}"/>
              </a:ext>
            </a:extLst>
          </p:cNvPr>
          <p:cNvSpPr>
            <a:spLocks noGrp="1"/>
          </p:cNvSpPr>
          <p:nvPr>
            <p:ph type="title"/>
          </p:nvPr>
        </p:nvSpPr>
        <p:spPr/>
        <p:txBody>
          <a:bodyPr/>
          <a:lstStyle/>
          <a:p>
            <a:r>
              <a:rPr lang="en-US" dirty="0"/>
              <a:t>Pre initiator Human Failure Events </a:t>
            </a:r>
            <a:endParaRPr lang="en-GB" dirty="0"/>
          </a:p>
        </p:txBody>
      </p:sp>
      <p:sp>
        <p:nvSpPr>
          <p:cNvPr id="3" name="Content Placeholder 2">
            <a:extLst>
              <a:ext uri="{FF2B5EF4-FFF2-40B4-BE49-F238E27FC236}">
                <a16:creationId xmlns:a16="http://schemas.microsoft.com/office/drawing/2014/main" id="{7FC7E63B-C0CD-1A5F-F1A6-59211C6730D8}"/>
              </a:ext>
            </a:extLst>
          </p:cNvPr>
          <p:cNvSpPr>
            <a:spLocks noGrp="1"/>
          </p:cNvSpPr>
          <p:nvPr>
            <p:ph sz="half" idx="1"/>
          </p:nvPr>
        </p:nvSpPr>
        <p:spPr>
          <a:xfrm>
            <a:off x="120075" y="1496294"/>
            <a:ext cx="5855855" cy="4747491"/>
          </a:xfrm>
        </p:spPr>
        <p:txBody>
          <a:bodyPr/>
          <a:lstStyle/>
          <a:p>
            <a:r>
              <a:rPr lang="en-US" sz="1800" dirty="0"/>
              <a:t>The goal was to analyze event that is caused by inappropriate actions or human inactions, such as misalignments and miscalibrations (51 events)</a:t>
            </a:r>
          </a:p>
          <a:p>
            <a:pPr lvl="1"/>
            <a:r>
              <a:rPr lang="en-US" sz="1400" dirty="0"/>
              <a:t>All the included events were complete CCFs.</a:t>
            </a:r>
          </a:p>
          <a:p>
            <a:pPr lvl="1"/>
            <a:r>
              <a:rPr lang="en-US" sz="1400" dirty="0"/>
              <a:t>The event set also includes important Intersystem HFEs and Multi-unit HFEs.</a:t>
            </a:r>
          </a:p>
          <a:p>
            <a:r>
              <a:rPr lang="en-US" sz="1800" dirty="0"/>
              <a:t>The engineering analysis addressed: </a:t>
            </a:r>
          </a:p>
          <a:p>
            <a:pPr lvl="1"/>
            <a:r>
              <a:rPr lang="en-US" sz="1600" dirty="0"/>
              <a:t>The involved act that determines the “cause” or “trigger” of the human failure event. </a:t>
            </a:r>
          </a:p>
          <a:p>
            <a:pPr lvl="2"/>
            <a:r>
              <a:rPr lang="en-US" sz="1200" dirty="0">
                <a:latin typeface="Times New Roman" panose="02020603050405020304" pitchFamily="18" charset="0"/>
                <a:ea typeface="Times New Roman" panose="02020603050405020304" pitchFamily="18" charset="0"/>
              </a:rPr>
              <a:t>corrective or preventive maintenance (e.g., improper installation), modification or replacement, surveillance testing, operation and other/unknown actions</a:t>
            </a:r>
            <a:endParaRPr lang="en-US" sz="1100" dirty="0"/>
          </a:p>
          <a:p>
            <a:pPr lvl="1"/>
            <a:r>
              <a:rPr lang="en-US" sz="1600" dirty="0"/>
              <a:t>The performance shaping factors (PSFs) that impact the pre-initiator HFEs.</a:t>
            </a:r>
            <a:r>
              <a:rPr lang="en-US" sz="1800" dirty="0">
                <a:latin typeface="Times New Roman" panose="02020603050405020304" pitchFamily="18" charset="0"/>
                <a:ea typeface="Times New Roman" panose="02020603050405020304" pitchFamily="18" charset="0"/>
              </a:rPr>
              <a:t> </a:t>
            </a:r>
          </a:p>
          <a:p>
            <a:pPr lvl="2"/>
            <a:r>
              <a:rPr lang="en-US" sz="1200" dirty="0">
                <a:latin typeface="Times New Roman" panose="02020603050405020304" pitchFamily="18" charset="0"/>
                <a:ea typeface="Times New Roman" panose="02020603050405020304" pitchFamily="18" charset="0"/>
              </a:rPr>
              <a:t>written work plans, procedures, training, complexity and number of steps, reliance on memory, ergonomics, and the task environment</a:t>
            </a:r>
            <a:endParaRPr lang="en-US" sz="1100" dirty="0"/>
          </a:p>
          <a:p>
            <a:pPr lvl="1"/>
            <a:r>
              <a:rPr lang="en-US" sz="1600" dirty="0"/>
              <a:t>The latency of the event until failure or detection of degraded component state</a:t>
            </a:r>
          </a:p>
          <a:p>
            <a:pPr marL="457189" lvl="1" indent="0">
              <a:buNone/>
            </a:pPr>
            <a:endParaRPr lang="en-US" sz="1600" dirty="0"/>
          </a:p>
        </p:txBody>
      </p:sp>
      <p:sp>
        <p:nvSpPr>
          <p:cNvPr id="4" name="Content Placeholder 3">
            <a:extLst>
              <a:ext uri="{FF2B5EF4-FFF2-40B4-BE49-F238E27FC236}">
                <a16:creationId xmlns:a16="http://schemas.microsoft.com/office/drawing/2014/main" id="{C458070B-5C44-8ECC-0949-8E198C30F6BB}"/>
              </a:ext>
            </a:extLst>
          </p:cNvPr>
          <p:cNvSpPr>
            <a:spLocks noGrp="1"/>
          </p:cNvSpPr>
          <p:nvPr>
            <p:ph sz="half" idx="2"/>
          </p:nvPr>
        </p:nvSpPr>
        <p:spPr>
          <a:xfrm>
            <a:off x="5975928" y="1496294"/>
            <a:ext cx="3168072" cy="4812145"/>
          </a:xfrm>
        </p:spPr>
        <p:txBody>
          <a:bodyPr/>
          <a:lstStyle/>
          <a:p>
            <a:pPr algn="just">
              <a:spcBef>
                <a:spcPts val="600"/>
              </a:spcBef>
              <a:spcAft>
                <a:spcPts val="600"/>
              </a:spcAft>
              <a:buFont typeface="Symbol" panose="05050102010706020507" pitchFamily="18" charset="2"/>
              <a:buChar char=""/>
            </a:pPr>
            <a:r>
              <a:rPr lang="en-GB" sz="1200" dirty="0">
                <a:latin typeface="Times New Roman" panose="02020603050405020304" pitchFamily="18" charset="0"/>
              </a:rPr>
              <a:t>Deficiency in the procedure was the main CCF root cause for the complete common-cause pre-initiator HFEs (74%). </a:t>
            </a:r>
          </a:p>
          <a:p>
            <a:pPr algn="just">
              <a:spcBef>
                <a:spcPts val="600"/>
              </a:spcBef>
              <a:spcAft>
                <a:spcPts val="600"/>
              </a:spcAft>
              <a:buFont typeface="Symbol" panose="05050102010706020507" pitchFamily="18" charset="2"/>
              <a:buChar char=""/>
            </a:pPr>
            <a:r>
              <a:rPr lang="en-GB" sz="1200" dirty="0">
                <a:latin typeface="Times New Roman" panose="02020603050405020304" pitchFamily="18" charset="0"/>
                <a:ea typeface="Times New Roman" panose="02020603050405020304" pitchFamily="18" charset="0"/>
              </a:rPr>
              <a:t>The most common acts were corrective/preventive maintenance followed by surveillance testing.</a:t>
            </a:r>
          </a:p>
          <a:p>
            <a:pPr algn="just">
              <a:spcBef>
                <a:spcPts val="600"/>
              </a:spcBef>
              <a:spcAft>
                <a:spcPts val="600"/>
              </a:spcAft>
              <a:buFont typeface="Symbol" panose="05050102010706020507" pitchFamily="18" charset="2"/>
              <a:buChar char=""/>
            </a:pPr>
            <a:r>
              <a:rPr lang="en-GB" sz="1200" dirty="0">
                <a:latin typeface="Times New Roman" panose="02020603050405020304" pitchFamily="18" charset="0"/>
                <a:ea typeface="Times New Roman" panose="02020603050405020304" pitchFamily="18" charset="0"/>
              </a:rPr>
              <a:t>The most common type of PSF was procedures, followed by training and written work plans. </a:t>
            </a:r>
          </a:p>
          <a:p>
            <a:pPr algn="just">
              <a:spcBef>
                <a:spcPts val="600"/>
              </a:spcBef>
              <a:spcAft>
                <a:spcPts val="600"/>
              </a:spcAft>
              <a:buFont typeface="Symbol" panose="05050102010706020507" pitchFamily="18" charset="2"/>
              <a:buChar char=""/>
            </a:pPr>
            <a:r>
              <a:rPr lang="en-GB" sz="1200" dirty="0">
                <a:latin typeface="Times New Roman" panose="02020603050405020304" pitchFamily="18" charset="0"/>
                <a:ea typeface="Times New Roman" panose="02020603050405020304" pitchFamily="18" charset="0"/>
              </a:rPr>
              <a:t>About 55% of the events had high latency, including several latent events only detected by demand.</a:t>
            </a:r>
          </a:p>
          <a:p>
            <a:pPr algn="just">
              <a:spcBef>
                <a:spcPts val="600"/>
              </a:spcBef>
              <a:spcAft>
                <a:spcPts val="600"/>
              </a:spcAft>
              <a:buFont typeface="Symbol" panose="05050102010706020507" pitchFamily="18" charset="2"/>
              <a:buChar char=""/>
            </a:pPr>
            <a:r>
              <a:rPr lang="en-GB" sz="1200" dirty="0">
                <a:latin typeface="Times New Roman" panose="02020603050405020304" pitchFamily="18" charset="0"/>
                <a:ea typeface="Times New Roman" panose="02020603050405020304" pitchFamily="18" charset="0"/>
              </a:rPr>
              <a:t>The most common plant state was outage followed by at power. </a:t>
            </a:r>
          </a:p>
          <a:p>
            <a:pPr algn="just">
              <a:spcBef>
                <a:spcPts val="600"/>
              </a:spcBef>
              <a:spcAft>
                <a:spcPts val="600"/>
              </a:spcAft>
              <a:buFont typeface="Symbol" panose="05050102010706020507" pitchFamily="18" charset="2"/>
              <a:buChar char=""/>
            </a:pPr>
            <a:r>
              <a:rPr lang="en-GB" sz="1200" dirty="0">
                <a:latin typeface="Times New Roman" panose="02020603050405020304" pitchFamily="18" charset="0"/>
                <a:ea typeface="Times New Roman" panose="02020603050405020304" pitchFamily="18" charset="0"/>
              </a:rPr>
              <a:t>About 18% of the HFEs were marked as safety culture issues.</a:t>
            </a:r>
          </a:p>
          <a:p>
            <a:pPr algn="just">
              <a:spcBef>
                <a:spcPts val="600"/>
              </a:spcBef>
              <a:spcAft>
                <a:spcPts val="600"/>
              </a:spcAft>
              <a:buFont typeface="Symbol" panose="05050102010706020507" pitchFamily="18" charset="2"/>
              <a:buChar char=""/>
            </a:pPr>
            <a:r>
              <a:rPr lang="en-GB" sz="1200" dirty="0">
                <a:latin typeface="Times New Roman" panose="02020603050405020304" pitchFamily="18" charset="0"/>
                <a:ea typeface="Times New Roman" panose="02020603050405020304" pitchFamily="18" charset="0"/>
              </a:rPr>
              <a:t>The pre-initiator HFEs from the ICDE database provides valuable insights into dependencies since many of these dependencies are not typically modelled in a HRA. </a:t>
            </a:r>
            <a:endParaRPr lang="sv-SE" sz="1200" dirty="0">
              <a:latin typeface="Times New Roman" panose="02020603050405020304" pitchFamily="18" charset="0"/>
              <a:ea typeface="Times New Roman" panose="02020603050405020304" pitchFamily="18" charset="0"/>
            </a:endParaRPr>
          </a:p>
          <a:p>
            <a:endParaRPr lang="en-US" dirty="0"/>
          </a:p>
        </p:txBody>
      </p:sp>
    </p:spTree>
    <p:extLst>
      <p:ext uri="{BB962C8B-B14F-4D97-AF65-F5344CB8AC3E}">
        <p14:creationId xmlns:p14="http://schemas.microsoft.com/office/powerpoint/2010/main" val="270122972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8048F1-8922-73EA-951E-CD1BCB7E98D9}"/>
              </a:ext>
            </a:extLst>
          </p:cNvPr>
          <p:cNvSpPr>
            <a:spLocks noGrp="1"/>
          </p:cNvSpPr>
          <p:nvPr>
            <p:ph type="title"/>
          </p:nvPr>
        </p:nvSpPr>
        <p:spPr/>
        <p:txBody>
          <a:bodyPr/>
          <a:lstStyle/>
          <a:p>
            <a:r>
              <a:rPr lang="en-GB" sz="2800" b="1" dirty="0">
                <a:solidFill>
                  <a:srgbClr val="000000"/>
                </a:solidFill>
                <a:latin typeface="Times New Roman" panose="02020603050405020304" pitchFamily="18" charset="0"/>
                <a:ea typeface="Times New Roman" panose="02020603050405020304" pitchFamily="18" charset="0"/>
              </a:rPr>
              <a:t>Topical report in preparation – </a:t>
            </a:r>
            <a:br>
              <a:rPr lang="en-GB" sz="2800" b="1" dirty="0">
                <a:solidFill>
                  <a:srgbClr val="000000"/>
                </a:solidFill>
                <a:latin typeface="Times New Roman" panose="02020603050405020304" pitchFamily="18" charset="0"/>
                <a:ea typeface="Times New Roman" panose="02020603050405020304" pitchFamily="18" charset="0"/>
              </a:rPr>
            </a:br>
            <a:r>
              <a:rPr lang="en-US" sz="2800" dirty="0"/>
              <a:t>Safety culture Events </a:t>
            </a:r>
            <a:endParaRPr lang="en-GB" sz="2800" dirty="0"/>
          </a:p>
        </p:txBody>
      </p:sp>
      <p:sp>
        <p:nvSpPr>
          <p:cNvPr id="3" name="Content Placeholder 2">
            <a:extLst>
              <a:ext uri="{FF2B5EF4-FFF2-40B4-BE49-F238E27FC236}">
                <a16:creationId xmlns:a16="http://schemas.microsoft.com/office/drawing/2014/main" id="{7FC7E63B-C0CD-1A5F-F1A6-59211C6730D8}"/>
              </a:ext>
            </a:extLst>
          </p:cNvPr>
          <p:cNvSpPr>
            <a:spLocks noGrp="1"/>
          </p:cNvSpPr>
          <p:nvPr>
            <p:ph idx="1"/>
          </p:nvPr>
        </p:nvSpPr>
        <p:spPr>
          <a:xfrm>
            <a:off x="522291" y="1487076"/>
            <a:ext cx="5739967" cy="5104224"/>
          </a:xfrm>
        </p:spPr>
        <p:txBody>
          <a:bodyPr/>
          <a:lstStyle/>
          <a:p>
            <a:r>
              <a:rPr lang="en-GB" sz="2000" dirty="0"/>
              <a:t>Analysis of Safety Culture Deficiencies in Common-Cause Failure Events (144 events)</a:t>
            </a:r>
          </a:p>
          <a:p>
            <a:pPr algn="just">
              <a:spcBef>
                <a:spcPts val="600"/>
              </a:spcBef>
            </a:pPr>
            <a:r>
              <a:rPr lang="en-GB" sz="2000" dirty="0">
                <a:latin typeface="Times New Roman" panose="02020603050405020304" pitchFamily="18" charset="0"/>
                <a:ea typeface="Times New Roman" panose="02020603050405020304" pitchFamily="18" charset="0"/>
              </a:rPr>
              <a:t>The purpose of this topical report is to study ICDE events with safety culture deficiencies, their significance, and their impact on safety. </a:t>
            </a:r>
          </a:p>
          <a:p>
            <a:pPr algn="just">
              <a:spcBef>
                <a:spcPts val="600"/>
              </a:spcBef>
            </a:pPr>
            <a:r>
              <a:rPr lang="en-GB" sz="2000" dirty="0">
                <a:latin typeface="Times New Roman" panose="02020603050405020304" pitchFamily="18" charset="0"/>
                <a:ea typeface="Times New Roman" panose="02020603050405020304" pitchFamily="18" charset="0"/>
              </a:rPr>
              <a:t>The specific objectives of this topical report are</a:t>
            </a:r>
            <a:endParaRPr lang="sv-SE" sz="2000" dirty="0">
              <a:latin typeface="Times New Roman" panose="02020603050405020304" pitchFamily="18" charset="0"/>
              <a:ea typeface="Times New Roman" panose="02020603050405020304" pitchFamily="18" charset="0"/>
            </a:endParaRPr>
          </a:p>
          <a:p>
            <a:pPr lvl="1" indent="-342891" algn="just">
              <a:spcBef>
                <a:spcPts val="600"/>
              </a:spcBef>
              <a:buFont typeface="Symbol" panose="05050102010706020507" pitchFamily="18" charset="2"/>
              <a:buChar char=""/>
            </a:pPr>
            <a:r>
              <a:rPr lang="en-GB" sz="1600" dirty="0">
                <a:latin typeface="Times New Roman" panose="02020603050405020304" pitchFamily="18" charset="0"/>
                <a:ea typeface="Times New Roman" panose="02020603050405020304" pitchFamily="18" charset="0"/>
              </a:rPr>
              <a:t>To identify and apply the coding of the Safety Culture Model (SCM) attributes.</a:t>
            </a:r>
            <a:endParaRPr lang="sv-SE" sz="1600" dirty="0">
              <a:latin typeface="Times New Roman" panose="02020603050405020304" pitchFamily="18" charset="0"/>
              <a:ea typeface="Times New Roman" panose="02020603050405020304" pitchFamily="18" charset="0"/>
            </a:endParaRPr>
          </a:p>
          <a:p>
            <a:pPr lvl="1" indent="-342891" algn="just">
              <a:spcBef>
                <a:spcPts val="600"/>
              </a:spcBef>
              <a:buFont typeface="Symbol" panose="05050102010706020507" pitchFamily="18" charset="2"/>
              <a:buChar char=""/>
            </a:pPr>
            <a:r>
              <a:rPr lang="en-GB" sz="1600" dirty="0">
                <a:latin typeface="Times New Roman" panose="02020603050405020304" pitchFamily="18" charset="0"/>
                <a:ea typeface="Times New Roman" panose="02020603050405020304" pitchFamily="18" charset="0"/>
              </a:rPr>
              <a:t>To assess the degree of certainty of these attributes in the event assessment.</a:t>
            </a:r>
            <a:endParaRPr lang="sv-SE" sz="1600" dirty="0">
              <a:latin typeface="Times New Roman" panose="02020603050405020304" pitchFamily="18" charset="0"/>
              <a:ea typeface="Times New Roman" panose="02020603050405020304" pitchFamily="18" charset="0"/>
            </a:endParaRPr>
          </a:p>
          <a:p>
            <a:pPr lvl="1" indent="-342891" algn="just">
              <a:spcBef>
                <a:spcPts val="600"/>
              </a:spcBef>
              <a:buFont typeface="Symbol" panose="05050102010706020507" pitchFamily="18" charset="2"/>
              <a:buChar char=""/>
            </a:pPr>
            <a:r>
              <a:rPr lang="en-GB" sz="1600" dirty="0">
                <a:latin typeface="Times New Roman" panose="02020603050405020304" pitchFamily="18" charset="0"/>
                <a:ea typeface="Times New Roman" panose="02020603050405020304" pitchFamily="18" charset="0"/>
              </a:rPr>
              <a:t>To provide valuable insights and recommendations of contributing areas of the safety culture that results in a CCF event. </a:t>
            </a:r>
            <a:endParaRPr lang="sv-SE" sz="1600" dirty="0">
              <a:latin typeface="Times New Roman" panose="02020603050405020304" pitchFamily="18" charset="0"/>
              <a:ea typeface="Times New Roman" panose="02020603050405020304" pitchFamily="18" charset="0"/>
            </a:endParaRPr>
          </a:p>
          <a:p>
            <a:pPr lvl="1" indent="-342891" algn="just">
              <a:spcBef>
                <a:spcPts val="600"/>
              </a:spcBef>
              <a:buFont typeface="Symbol" panose="05050102010706020507" pitchFamily="18" charset="2"/>
              <a:buChar char=""/>
            </a:pPr>
            <a:r>
              <a:rPr lang="en-GB" sz="1600" dirty="0">
                <a:latin typeface="Times New Roman" panose="02020603050405020304" pitchFamily="18" charset="0"/>
                <a:ea typeface="Times New Roman" panose="02020603050405020304" pitchFamily="18" charset="0"/>
              </a:rPr>
              <a:t>To present the most important findings and lessons learned and make these available to the broader nuclear safety and risk communities.</a:t>
            </a:r>
            <a:endParaRPr lang="sv-SE" sz="1600" dirty="0">
              <a:latin typeface="Times New Roman" panose="02020603050405020304" pitchFamily="18" charset="0"/>
              <a:ea typeface="Times New Roman" panose="02020603050405020304" pitchFamily="18" charset="0"/>
            </a:endParaRPr>
          </a:p>
          <a:p>
            <a:endParaRPr lang="en-US" sz="1600" dirty="0"/>
          </a:p>
        </p:txBody>
      </p:sp>
    </p:spTree>
    <p:extLst>
      <p:ext uri="{BB962C8B-B14F-4D97-AF65-F5344CB8AC3E}">
        <p14:creationId xmlns:p14="http://schemas.microsoft.com/office/powerpoint/2010/main" val="32224855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8048F1-8922-73EA-951E-CD1BCB7E98D9}"/>
              </a:ext>
            </a:extLst>
          </p:cNvPr>
          <p:cNvSpPr>
            <a:spLocks noGrp="1"/>
          </p:cNvSpPr>
          <p:nvPr>
            <p:ph type="title"/>
          </p:nvPr>
        </p:nvSpPr>
        <p:spPr/>
        <p:txBody>
          <a:bodyPr/>
          <a:lstStyle/>
          <a:p>
            <a:r>
              <a:rPr lang="en-GB" sz="2800" b="1" dirty="0">
                <a:solidFill>
                  <a:srgbClr val="000000"/>
                </a:solidFill>
                <a:latin typeface="Times New Roman" panose="02020603050405020304" pitchFamily="18" charset="0"/>
                <a:ea typeface="Times New Roman" panose="02020603050405020304" pitchFamily="18" charset="0"/>
              </a:rPr>
              <a:t>Topical report in preparation – </a:t>
            </a:r>
            <a:br>
              <a:rPr lang="en-GB" sz="2800" b="1" dirty="0">
                <a:solidFill>
                  <a:srgbClr val="000000"/>
                </a:solidFill>
                <a:latin typeface="Times New Roman" panose="02020603050405020304" pitchFamily="18" charset="0"/>
                <a:ea typeface="Times New Roman" panose="02020603050405020304" pitchFamily="18" charset="0"/>
              </a:rPr>
            </a:br>
            <a:r>
              <a:rPr lang="en-GB" sz="2400" dirty="0">
                <a:latin typeface="Times New Roman" panose="02020603050405020304" pitchFamily="18" charset="0"/>
                <a:ea typeface="Times New Roman" panose="02020603050405020304" pitchFamily="18" charset="0"/>
              </a:rPr>
              <a:t>Draft: Quantification guidance and data interpretation</a:t>
            </a:r>
            <a:endParaRPr lang="en-GB" sz="2800" dirty="0"/>
          </a:p>
        </p:txBody>
      </p:sp>
      <p:sp>
        <p:nvSpPr>
          <p:cNvPr id="3" name="Content Placeholder 2">
            <a:extLst>
              <a:ext uri="{FF2B5EF4-FFF2-40B4-BE49-F238E27FC236}">
                <a16:creationId xmlns:a16="http://schemas.microsoft.com/office/drawing/2014/main" id="{7FC7E63B-C0CD-1A5F-F1A6-59211C6730D8}"/>
              </a:ext>
            </a:extLst>
          </p:cNvPr>
          <p:cNvSpPr>
            <a:spLocks noGrp="1"/>
          </p:cNvSpPr>
          <p:nvPr>
            <p:ph idx="1"/>
          </p:nvPr>
        </p:nvSpPr>
        <p:spPr>
          <a:xfrm>
            <a:off x="618839" y="1487076"/>
            <a:ext cx="5246255" cy="5104224"/>
          </a:xfrm>
        </p:spPr>
        <p:txBody>
          <a:bodyPr/>
          <a:lstStyle/>
          <a:p>
            <a:r>
              <a:rPr lang="en-GB" sz="2400" dirty="0">
                <a:latin typeface="Times New Roman" panose="02020603050405020304" pitchFamily="18" charset="0"/>
              </a:rPr>
              <a:t>Quantification guidance and data interpretation in component-specific quantitative applications</a:t>
            </a:r>
          </a:p>
          <a:p>
            <a:pPr lvl="1"/>
            <a:r>
              <a:rPr lang="en-GB" sz="2000" dirty="0">
                <a:latin typeface="Times New Roman" panose="02020603050405020304" pitchFamily="18" charset="0"/>
              </a:rPr>
              <a:t>Quantitative applications of various component types are a possible way to demonstrate the applicability of the collected ICDE data for quantification.</a:t>
            </a:r>
          </a:p>
          <a:p>
            <a:pPr lvl="1"/>
            <a:r>
              <a:rPr lang="en-GB" sz="2000" dirty="0">
                <a:latin typeface="Times New Roman" panose="02020603050405020304" pitchFamily="18" charset="0"/>
                <a:ea typeface="Times New Roman" panose="02020603050405020304" pitchFamily="18" charset="0"/>
              </a:rPr>
              <a:t>From the quantitative applications there are several findings needing to be addressed and resolved. This report aims to explore and resolve those issues and demonstrate the use of the ICDE data. </a:t>
            </a:r>
            <a:endParaRPr lang="sv-SE" sz="2000" dirty="0">
              <a:latin typeface="Times New Roman" panose="02020603050405020304" pitchFamily="18" charset="0"/>
              <a:ea typeface="Times New Roman" panose="02020603050405020304" pitchFamily="18" charset="0"/>
            </a:endParaRPr>
          </a:p>
          <a:p>
            <a:pPr lvl="1"/>
            <a:endParaRPr lang="sv-SE" sz="1400" dirty="0">
              <a:latin typeface="Times New Roman" panose="02020603050405020304" pitchFamily="18" charset="0"/>
            </a:endParaRPr>
          </a:p>
        </p:txBody>
      </p:sp>
    </p:spTree>
    <p:extLst>
      <p:ext uri="{BB962C8B-B14F-4D97-AF65-F5344CB8AC3E}">
        <p14:creationId xmlns:p14="http://schemas.microsoft.com/office/powerpoint/2010/main" val="278795350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8048F1-8922-73EA-951E-CD1BCB7E98D9}"/>
              </a:ext>
            </a:extLst>
          </p:cNvPr>
          <p:cNvSpPr>
            <a:spLocks noGrp="1"/>
          </p:cNvSpPr>
          <p:nvPr>
            <p:ph type="title"/>
          </p:nvPr>
        </p:nvSpPr>
        <p:spPr/>
        <p:txBody>
          <a:bodyPr/>
          <a:lstStyle/>
          <a:p>
            <a:r>
              <a:rPr lang="en-GB" sz="2800" b="1" dirty="0">
                <a:solidFill>
                  <a:srgbClr val="000000"/>
                </a:solidFill>
                <a:latin typeface="Times New Roman" panose="02020603050405020304" pitchFamily="18" charset="0"/>
                <a:ea typeface="Times New Roman" panose="02020603050405020304" pitchFamily="18" charset="0"/>
              </a:rPr>
              <a:t>Topical report in preparation – </a:t>
            </a:r>
            <a:br>
              <a:rPr lang="en-GB" sz="2800" b="1" dirty="0">
                <a:solidFill>
                  <a:srgbClr val="000000"/>
                </a:solidFill>
                <a:latin typeface="Times New Roman" panose="02020603050405020304" pitchFamily="18" charset="0"/>
                <a:ea typeface="Times New Roman" panose="02020603050405020304" pitchFamily="18" charset="0"/>
              </a:rPr>
            </a:br>
            <a:r>
              <a:rPr lang="en-GB" sz="2800" dirty="0">
                <a:latin typeface="Times New Roman" panose="02020603050405020304" pitchFamily="18" charset="0"/>
                <a:ea typeface="Times New Roman" panose="02020603050405020304" pitchFamily="18" charset="0"/>
              </a:rPr>
              <a:t>To be drafted</a:t>
            </a:r>
            <a:endParaRPr lang="en-GB" sz="2800" dirty="0"/>
          </a:p>
        </p:txBody>
      </p:sp>
      <p:sp>
        <p:nvSpPr>
          <p:cNvPr id="3" name="Content Placeholder 2">
            <a:extLst>
              <a:ext uri="{FF2B5EF4-FFF2-40B4-BE49-F238E27FC236}">
                <a16:creationId xmlns:a16="http://schemas.microsoft.com/office/drawing/2014/main" id="{7FC7E63B-C0CD-1A5F-F1A6-59211C6730D8}"/>
              </a:ext>
            </a:extLst>
          </p:cNvPr>
          <p:cNvSpPr>
            <a:spLocks noGrp="1"/>
          </p:cNvSpPr>
          <p:nvPr>
            <p:ph idx="1"/>
          </p:nvPr>
        </p:nvSpPr>
        <p:spPr>
          <a:xfrm>
            <a:off x="618839" y="1487076"/>
            <a:ext cx="5246255" cy="5104224"/>
          </a:xfrm>
        </p:spPr>
        <p:txBody>
          <a:bodyPr/>
          <a:lstStyle/>
          <a:p>
            <a:r>
              <a:rPr lang="en-US" sz="2400" dirty="0">
                <a:latin typeface="Times New Roman" panose="02020603050405020304" pitchFamily="18" charset="0"/>
              </a:rPr>
              <a:t>Ageing (first draft fall 2025, third workshop fall 2026) </a:t>
            </a:r>
          </a:p>
          <a:p>
            <a:r>
              <a:rPr lang="en-US" sz="2400" dirty="0">
                <a:latin typeface="Times New Roman" panose="02020603050405020304" pitchFamily="18" charset="0"/>
              </a:rPr>
              <a:t>I&amp;C (first workshop spring 2026)</a:t>
            </a:r>
          </a:p>
          <a:p>
            <a:pPr lvl="1"/>
            <a:endParaRPr lang="sv-SE" sz="1400" dirty="0">
              <a:latin typeface="Times New Roman" panose="02020603050405020304" pitchFamily="18" charset="0"/>
            </a:endParaRPr>
          </a:p>
        </p:txBody>
      </p:sp>
    </p:spTree>
    <p:extLst>
      <p:ext uri="{BB962C8B-B14F-4D97-AF65-F5344CB8AC3E}">
        <p14:creationId xmlns:p14="http://schemas.microsoft.com/office/powerpoint/2010/main" val="113966941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DA1970-213E-BCB3-27DE-05816098FC37}"/>
              </a:ext>
            </a:extLst>
          </p:cNvPr>
          <p:cNvSpPr>
            <a:spLocks noGrp="1"/>
          </p:cNvSpPr>
          <p:nvPr>
            <p:ph type="title"/>
          </p:nvPr>
        </p:nvSpPr>
        <p:spPr/>
        <p:txBody>
          <a:bodyPr/>
          <a:lstStyle/>
          <a:p>
            <a:endParaRPr lang="sv-SE"/>
          </a:p>
        </p:txBody>
      </p:sp>
      <p:sp>
        <p:nvSpPr>
          <p:cNvPr id="3" name="Content Placeholder 2">
            <a:extLst>
              <a:ext uri="{FF2B5EF4-FFF2-40B4-BE49-F238E27FC236}">
                <a16:creationId xmlns:a16="http://schemas.microsoft.com/office/drawing/2014/main" id="{1FE4299E-EBC3-FD92-5069-8DE121125F2A}"/>
              </a:ext>
            </a:extLst>
          </p:cNvPr>
          <p:cNvSpPr>
            <a:spLocks noGrp="1"/>
          </p:cNvSpPr>
          <p:nvPr>
            <p:ph idx="1"/>
          </p:nvPr>
        </p:nvSpPr>
        <p:spPr/>
        <p:txBody>
          <a:bodyPr/>
          <a:lstStyle/>
          <a:p>
            <a:endParaRPr lang="sv-SE" dirty="0"/>
          </a:p>
        </p:txBody>
      </p:sp>
    </p:spTree>
    <p:extLst>
      <p:ext uri="{BB962C8B-B14F-4D97-AF65-F5344CB8AC3E}">
        <p14:creationId xmlns:p14="http://schemas.microsoft.com/office/powerpoint/2010/main" val="336981037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br>
              <a:rPr lang="en-US" noProof="0" dirty="0"/>
            </a:br>
            <a:br>
              <a:rPr lang="en-US" noProof="0" dirty="0"/>
            </a:br>
            <a:br>
              <a:rPr lang="en-US" noProof="0" dirty="0"/>
            </a:br>
            <a:br>
              <a:rPr lang="en-US" sz="1600" dirty="0"/>
            </a:br>
            <a:r>
              <a:rPr lang="en-US" noProof="0" dirty="0"/>
              <a:t>ICDE reference list, </a:t>
            </a:r>
            <a:r>
              <a:rPr lang="en-US" sz="1400" dirty="0">
                <a:solidFill>
                  <a:srgbClr val="000000"/>
                </a:solidFill>
                <a:hlinkClick r:id="rId3"/>
              </a:rPr>
              <a:t>https://www.oecd-nea.org/nsd/docs/indexcsni.html</a:t>
            </a:r>
            <a:endParaRPr lang="en-US" sz="1400" dirty="0">
              <a:solidFill>
                <a:srgbClr val="000000"/>
              </a:solidFill>
            </a:endParaRPr>
          </a:p>
        </p:txBody>
      </p:sp>
      <p:sp>
        <p:nvSpPr>
          <p:cNvPr id="3" name="Text Placeholder 2"/>
          <p:cNvSpPr>
            <a:spLocks noGrp="1"/>
          </p:cNvSpPr>
          <p:nvPr>
            <p:ph sz="half" idx="1"/>
          </p:nvPr>
        </p:nvSpPr>
        <p:spPr>
          <a:xfrm>
            <a:off x="179516" y="1522140"/>
            <a:ext cx="4392487" cy="5069160"/>
          </a:xfrm>
        </p:spPr>
        <p:txBody>
          <a:bodyPr>
            <a:noAutofit/>
          </a:bodyPr>
          <a:lstStyle/>
          <a:p>
            <a:pPr marL="0" indent="0">
              <a:buNone/>
            </a:pPr>
            <a:r>
              <a:rPr lang="en-US" sz="1400" b="1" dirty="0"/>
              <a:t>ICDE Topical reports, </a:t>
            </a:r>
            <a:r>
              <a:rPr lang="en-US" sz="1400" dirty="0"/>
              <a:t>Published at OECD/NEA</a:t>
            </a:r>
          </a:p>
          <a:p>
            <a:pPr marL="0" indent="0">
              <a:buNone/>
            </a:pPr>
            <a:endParaRPr lang="en-US" sz="1400" dirty="0"/>
          </a:p>
          <a:p>
            <a:r>
              <a:rPr lang="en-US" sz="1400" dirty="0"/>
              <a:t>Proceedings of ICDE Workshop on the qualitative and quantitative use of ICDE Data </a:t>
            </a:r>
            <a:br>
              <a:rPr lang="en-US" sz="1400" dirty="0"/>
            </a:br>
            <a:r>
              <a:rPr lang="en-US" sz="1400" dirty="0"/>
              <a:t>[NEA/CSNI/R(2001)8, November 2002.</a:t>
            </a:r>
          </a:p>
          <a:p>
            <a:r>
              <a:rPr lang="en-US" sz="1400" dirty="0"/>
              <a:t>ICDE Workshop - Collection and Analysis of Emergency Diesel Generator Common-Cause Failures Impacting Entire Exposed Population </a:t>
            </a:r>
            <a:br>
              <a:rPr lang="en-US" sz="1400" dirty="0"/>
            </a:br>
            <a:r>
              <a:rPr lang="en-US" sz="1400" dirty="0"/>
              <a:t>[NEA/CSNI/R(2017)8], August 2017.</a:t>
            </a:r>
          </a:p>
          <a:p>
            <a:r>
              <a:rPr lang="en-US" sz="1400" dirty="0"/>
              <a:t>ICDE Topical report: Collection and Analysis of Common-Cause Failures due to Plant Modifications </a:t>
            </a:r>
            <a:br>
              <a:rPr lang="en-US" sz="1400" dirty="0"/>
            </a:br>
            <a:r>
              <a:rPr lang="en-US" sz="1400" dirty="0"/>
              <a:t>NEA/CSNI/R(2019)4, March 2020. </a:t>
            </a:r>
          </a:p>
          <a:p>
            <a:r>
              <a:rPr lang="en-US" sz="1400" dirty="0"/>
              <a:t>ICDE Topical report: Provision against Common-Cause Failures by Improving Testing </a:t>
            </a:r>
            <a:br>
              <a:rPr lang="en-US" sz="1400" dirty="0"/>
            </a:br>
            <a:r>
              <a:rPr lang="en-US" sz="1400" dirty="0"/>
              <a:t>NEA/CSNI/R(2019)5, November 2022</a:t>
            </a:r>
          </a:p>
          <a:p>
            <a:r>
              <a:rPr lang="en-US" sz="1400" dirty="0"/>
              <a:t>ICDE Topical report: Collection and Analysis of Multi-Unit Common-Cause Failure Events </a:t>
            </a:r>
            <a:br>
              <a:rPr lang="en-US" sz="1400" dirty="0"/>
            </a:br>
            <a:r>
              <a:rPr lang="en-US" sz="1400" dirty="0"/>
              <a:t>NEA/CSNI/R(2019)6, November 2022</a:t>
            </a:r>
          </a:p>
          <a:p>
            <a:r>
              <a:rPr lang="en-US" sz="1400" dirty="0"/>
              <a:t>ICDE Topical report: Intersystem dependencies NEA/CSNI/R(2020)1, May 2022. </a:t>
            </a:r>
          </a:p>
          <a:p>
            <a:endParaRPr lang="en-US" sz="1400" dirty="0"/>
          </a:p>
        </p:txBody>
      </p:sp>
      <p:sp>
        <p:nvSpPr>
          <p:cNvPr id="5" name="Content Placeholder 4"/>
          <p:cNvSpPr>
            <a:spLocks noGrp="1"/>
          </p:cNvSpPr>
          <p:nvPr>
            <p:ph sz="half" idx="2"/>
          </p:nvPr>
        </p:nvSpPr>
        <p:spPr>
          <a:xfrm>
            <a:off x="4748791" y="1522140"/>
            <a:ext cx="4248472" cy="5069160"/>
          </a:xfrm>
        </p:spPr>
        <p:txBody>
          <a:bodyPr>
            <a:normAutofit/>
          </a:bodyPr>
          <a:lstStyle/>
          <a:p>
            <a:pPr marL="0" indent="0">
              <a:buNone/>
            </a:pPr>
            <a:r>
              <a:rPr lang="en-US" sz="1400" b="1" dirty="0"/>
              <a:t>ICDE Topical reports, </a:t>
            </a:r>
            <a:r>
              <a:rPr lang="en-US" sz="1400" dirty="0"/>
              <a:t>Published at OECD/NEA</a:t>
            </a:r>
          </a:p>
          <a:p>
            <a:pPr marL="0" indent="0">
              <a:buNone/>
            </a:pPr>
            <a:endParaRPr lang="en-US" sz="1400" dirty="0"/>
          </a:p>
          <a:p>
            <a:r>
              <a:rPr lang="en-US" sz="1400" dirty="0"/>
              <a:t>ICDE project: Operational Experience on Common-Cause Failures due to External Environmental Factors, NEA/CSNI/R(2020/15 R</a:t>
            </a:r>
          </a:p>
          <a:p>
            <a:pPr lvl="1"/>
            <a:r>
              <a:rPr lang="en-US" sz="1400" dirty="0"/>
              <a:t>[Replacing NEA/CSNI/R(2015)17], </a:t>
            </a:r>
          </a:p>
          <a:p>
            <a:r>
              <a:rPr lang="en-US" sz="1400" dirty="0"/>
              <a:t>ICDE Topical Report: Collection and Analysis of Common Cause Pre-Initiator Human Failure Events NEA/CSNI/R(2022)1</a:t>
            </a:r>
          </a:p>
          <a:p>
            <a:endParaRPr lang="en-GB" sz="1400" dirty="0"/>
          </a:p>
          <a:p>
            <a:pPr lvl="1"/>
            <a:endParaRPr lang="en-US" sz="2000" dirty="0">
              <a:solidFill>
                <a:schemeClr val="bg2">
                  <a:lumMod val="50000"/>
                </a:schemeClr>
              </a:solidFill>
            </a:endParaRPr>
          </a:p>
          <a:p>
            <a:endParaRPr lang="en-US" noProof="0" dirty="0"/>
          </a:p>
        </p:txBody>
      </p:sp>
    </p:spTree>
    <p:extLst>
      <p:ext uri="{BB962C8B-B14F-4D97-AF65-F5344CB8AC3E}">
        <p14:creationId xmlns:p14="http://schemas.microsoft.com/office/powerpoint/2010/main" val="347645092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2CB0BE-7378-49AF-8C9E-9520A122992E}"/>
              </a:ext>
            </a:extLst>
          </p:cNvPr>
          <p:cNvSpPr>
            <a:spLocks noGrp="1"/>
          </p:cNvSpPr>
          <p:nvPr>
            <p:ph type="title"/>
          </p:nvPr>
        </p:nvSpPr>
        <p:spPr/>
        <p:txBody>
          <a:bodyPr/>
          <a:lstStyle/>
          <a:p>
            <a:br>
              <a:rPr lang="en-US" sz="1800" dirty="0"/>
            </a:br>
            <a:r>
              <a:rPr lang="en-US" sz="1200" dirty="0"/>
              <a:t> </a:t>
            </a:r>
            <a:br>
              <a:rPr lang="en-US" dirty="0"/>
            </a:br>
            <a:r>
              <a:rPr lang="en-US" dirty="0"/>
              <a:t>Recent </a:t>
            </a:r>
            <a:r>
              <a:rPr lang="en-US" sz="3200" dirty="0"/>
              <a:t>final manuscripts to be published</a:t>
            </a:r>
            <a:endParaRPr lang="en-US" dirty="0"/>
          </a:p>
        </p:txBody>
      </p:sp>
      <p:sp>
        <p:nvSpPr>
          <p:cNvPr id="3" name="Content Placeholder 2">
            <a:extLst>
              <a:ext uri="{FF2B5EF4-FFF2-40B4-BE49-F238E27FC236}">
                <a16:creationId xmlns:a16="http://schemas.microsoft.com/office/drawing/2014/main" id="{11D3D2CF-C10B-4811-BC4A-3B88A1521273}"/>
              </a:ext>
            </a:extLst>
          </p:cNvPr>
          <p:cNvSpPr>
            <a:spLocks noGrp="1"/>
          </p:cNvSpPr>
          <p:nvPr>
            <p:ph sz="half" idx="1"/>
          </p:nvPr>
        </p:nvSpPr>
        <p:spPr>
          <a:xfrm>
            <a:off x="360221" y="1600203"/>
            <a:ext cx="2937162" cy="4856017"/>
          </a:xfrm>
        </p:spPr>
        <p:txBody>
          <a:bodyPr/>
          <a:lstStyle/>
          <a:p>
            <a:r>
              <a:rPr lang="en-US" sz="2000" dirty="0"/>
              <a:t>The reports are available on member-only access area on the ICDE portal project until these reports are officially published.</a:t>
            </a:r>
          </a:p>
          <a:p>
            <a:endParaRPr lang="en-US" sz="1051" dirty="0"/>
          </a:p>
          <a:p>
            <a:endParaRPr lang="en-US" sz="1051" dirty="0"/>
          </a:p>
          <a:p>
            <a:endParaRPr lang="en-US" sz="1051" dirty="0"/>
          </a:p>
          <a:p>
            <a:endParaRPr lang="en-US" sz="1051" dirty="0"/>
          </a:p>
          <a:p>
            <a:endParaRPr lang="en-US" dirty="0"/>
          </a:p>
        </p:txBody>
      </p:sp>
      <p:sp>
        <p:nvSpPr>
          <p:cNvPr id="4" name="Content Placeholder 3">
            <a:extLst>
              <a:ext uri="{FF2B5EF4-FFF2-40B4-BE49-F238E27FC236}">
                <a16:creationId xmlns:a16="http://schemas.microsoft.com/office/drawing/2014/main" id="{2FDD59DD-2356-4FD4-B419-65159DE1540A}"/>
              </a:ext>
            </a:extLst>
          </p:cNvPr>
          <p:cNvSpPr>
            <a:spLocks noGrp="1"/>
          </p:cNvSpPr>
          <p:nvPr>
            <p:ph sz="half" idx="2"/>
          </p:nvPr>
        </p:nvSpPr>
        <p:spPr>
          <a:xfrm>
            <a:off x="3694545" y="1600201"/>
            <a:ext cx="5320149" cy="4652819"/>
          </a:xfrm>
        </p:spPr>
        <p:txBody>
          <a:bodyPr/>
          <a:lstStyle/>
          <a:p>
            <a:pPr marL="0" indent="0">
              <a:buNone/>
            </a:pPr>
            <a:r>
              <a:rPr lang="en-US" sz="1400" dirty="0"/>
              <a:t>Summary report</a:t>
            </a:r>
          </a:p>
          <a:p>
            <a:r>
              <a:rPr lang="en-US" sz="1400" dirty="0"/>
              <a:t>ICDE Project Report: Summary of Phase VIII of the International Common-Cause Data Exchange Project NEA/CSNI/R(2023)9, 2025. </a:t>
            </a:r>
            <a:r>
              <a:rPr lang="en-US" sz="1400" dirty="0">
                <a:highlight>
                  <a:srgbClr val="00FF00"/>
                </a:highlight>
              </a:rPr>
              <a:t>Published</a:t>
            </a:r>
          </a:p>
          <a:p>
            <a:pPr marL="0" indent="0">
              <a:buNone/>
            </a:pPr>
            <a:endParaRPr lang="en-US" sz="1400" dirty="0"/>
          </a:p>
          <a:p>
            <a:pPr marL="0" indent="0">
              <a:buNone/>
            </a:pPr>
            <a:r>
              <a:rPr lang="en-US" sz="1400" dirty="0"/>
              <a:t>Component reports</a:t>
            </a:r>
          </a:p>
          <a:p>
            <a:r>
              <a:rPr lang="en-US" sz="1400" dirty="0"/>
              <a:t>NEA/CSNI/R (2020)17  ICDE Project report: Common-Cause Failures of Safety and Relief valves, </a:t>
            </a:r>
            <a:r>
              <a:rPr lang="en-US" sz="1400" dirty="0">
                <a:highlight>
                  <a:srgbClr val="00FF00"/>
                </a:highlight>
              </a:rPr>
              <a:t>Published</a:t>
            </a:r>
          </a:p>
          <a:p>
            <a:r>
              <a:rPr lang="en-US" sz="1400" dirty="0"/>
              <a:t>NEA/CSNI/R(2021)7  ICDE Project report: Lessons Learned from common cause failures of Motor-operated Valves </a:t>
            </a:r>
            <a:r>
              <a:rPr lang="en-US" sz="1400" dirty="0">
                <a:highlight>
                  <a:srgbClr val="00FF00"/>
                </a:highlight>
              </a:rPr>
              <a:t>Published</a:t>
            </a:r>
          </a:p>
          <a:p>
            <a:r>
              <a:rPr lang="en-US" sz="1400" dirty="0"/>
              <a:t>Collection and analysis of common-cause failure of batteries </a:t>
            </a:r>
            <a:br>
              <a:rPr lang="en-US" sz="1400" dirty="0"/>
            </a:br>
            <a:r>
              <a:rPr lang="en-US" sz="1400" dirty="0"/>
              <a:t>[NEA/CSNI/R(2023)8], 20XX. PRG Approved 2022 </a:t>
            </a:r>
            <a:r>
              <a:rPr lang="en-US" sz="1400" dirty="0">
                <a:highlight>
                  <a:srgbClr val="FFFF00"/>
                </a:highlight>
              </a:rPr>
              <a:t>Copyright OK</a:t>
            </a:r>
          </a:p>
          <a:p>
            <a:endParaRPr lang="en-US" sz="1400" dirty="0"/>
          </a:p>
          <a:p>
            <a:pPr marL="0" indent="0">
              <a:buNone/>
            </a:pPr>
            <a:r>
              <a:rPr lang="en-US" sz="1400" dirty="0"/>
              <a:t>Topical reports</a:t>
            </a:r>
          </a:p>
          <a:p>
            <a:r>
              <a:rPr lang="en-US" sz="1400" dirty="0"/>
              <a:t>NEA/CSNI/R(2020)15 ICDE Topical Report: Operational experience on common-cause failures due to External Environmental Factors </a:t>
            </a:r>
            <a:r>
              <a:rPr lang="en-US" sz="1400" dirty="0">
                <a:highlight>
                  <a:srgbClr val="00FF00"/>
                </a:highlight>
              </a:rPr>
              <a:t>Published</a:t>
            </a:r>
            <a:endParaRPr lang="en-US" sz="1400" dirty="0"/>
          </a:p>
          <a:p>
            <a:r>
              <a:rPr lang="en-US" sz="1400" dirty="0"/>
              <a:t>NEA/CSNI/R(2022)1   ICDE Topical report: Collection and Analysis of Common-Cause Pre-initiator Human Failure Events </a:t>
            </a:r>
            <a:r>
              <a:rPr lang="en-US" sz="1400" dirty="0">
                <a:highlight>
                  <a:srgbClr val="00FF00"/>
                </a:highlight>
              </a:rPr>
              <a:t>Published</a:t>
            </a:r>
          </a:p>
          <a:p>
            <a:endParaRPr lang="en-US" sz="1400" dirty="0"/>
          </a:p>
          <a:p>
            <a:endParaRPr lang="en-US" sz="1400" dirty="0"/>
          </a:p>
          <a:p>
            <a:endParaRPr lang="en-US" dirty="0"/>
          </a:p>
        </p:txBody>
      </p:sp>
    </p:spTree>
    <p:extLst>
      <p:ext uri="{BB962C8B-B14F-4D97-AF65-F5344CB8AC3E}">
        <p14:creationId xmlns:p14="http://schemas.microsoft.com/office/powerpoint/2010/main" val="419112910"/>
      </p:ext>
    </p:extLst>
  </p:cSld>
  <p:clrMapOvr>
    <a:masterClrMapping/>
  </p:clrMapOvr>
</p:sld>
</file>

<file path=ppt/theme/theme1.xml><?xml version="1.0" encoding="utf-8"?>
<a:theme xmlns:a="http://schemas.openxmlformats.org/drawingml/2006/main" name="Rand">
  <a:themeElements>
    <a:clrScheme name="">
      <a:dk1>
        <a:srgbClr val="FFFFFF"/>
      </a:dk1>
      <a:lt1>
        <a:srgbClr val="FFFFFF"/>
      </a:lt1>
      <a:dk2>
        <a:srgbClr val="FFFF00"/>
      </a:dk2>
      <a:lt2>
        <a:srgbClr val="000099"/>
      </a:lt2>
      <a:accent1>
        <a:srgbClr val="FF6633"/>
      </a:accent1>
      <a:accent2>
        <a:srgbClr val="FF00FF"/>
      </a:accent2>
      <a:accent3>
        <a:srgbClr val="FFFFFF"/>
      </a:accent3>
      <a:accent4>
        <a:srgbClr val="DADADA"/>
      </a:accent4>
      <a:accent5>
        <a:srgbClr val="FFB8AD"/>
      </a:accent5>
      <a:accent6>
        <a:srgbClr val="E700E7"/>
      </a:accent6>
      <a:hlink>
        <a:srgbClr val="FF0000"/>
      </a:hlink>
      <a:folHlink>
        <a:srgbClr val="808080"/>
      </a:folHlink>
    </a:clrScheme>
    <a:fontScheme name="Rand">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Rand 1">
        <a:dk1>
          <a:srgbClr val="000099"/>
        </a:dk1>
        <a:lt1>
          <a:srgbClr val="FFFFFF"/>
        </a:lt1>
        <a:dk2>
          <a:srgbClr val="0000FF"/>
        </a:dk2>
        <a:lt2>
          <a:srgbClr val="FFFF00"/>
        </a:lt2>
        <a:accent1>
          <a:srgbClr val="FF6633"/>
        </a:accent1>
        <a:accent2>
          <a:srgbClr val="FF00FF"/>
        </a:accent2>
        <a:accent3>
          <a:srgbClr val="AAAAFF"/>
        </a:accent3>
        <a:accent4>
          <a:srgbClr val="DADADA"/>
        </a:accent4>
        <a:accent5>
          <a:srgbClr val="FFB8AD"/>
        </a:accent5>
        <a:accent6>
          <a:srgbClr val="E700E7"/>
        </a:accent6>
        <a:hlink>
          <a:srgbClr val="FF0000"/>
        </a:hlink>
        <a:folHlink>
          <a:srgbClr val="808080"/>
        </a:folHlink>
      </a:clrScheme>
      <a:clrMap bg1="dk2" tx1="lt1" bg2="dk1" tx2="lt2" accent1="accent1" accent2="accent2" accent3="accent3" accent4="accent4" accent5="accent5" accent6="accent6" hlink="hlink" folHlink="folHlink"/>
    </a:extraClrScheme>
    <a:extraClrScheme>
      <a:clrScheme name="Rand 2">
        <a:dk1>
          <a:srgbClr val="000066"/>
        </a:dk1>
        <a:lt1>
          <a:srgbClr val="CCECFF"/>
        </a:lt1>
        <a:dk2>
          <a:srgbClr val="000080"/>
        </a:dk2>
        <a:lt2>
          <a:srgbClr val="000000"/>
        </a:lt2>
        <a:accent1>
          <a:srgbClr val="9999FF"/>
        </a:accent1>
        <a:accent2>
          <a:srgbClr val="CC00FF"/>
        </a:accent2>
        <a:accent3>
          <a:srgbClr val="E2F4FF"/>
        </a:accent3>
        <a:accent4>
          <a:srgbClr val="000056"/>
        </a:accent4>
        <a:accent5>
          <a:srgbClr val="CACAFF"/>
        </a:accent5>
        <a:accent6>
          <a:srgbClr val="B900E7"/>
        </a:accent6>
        <a:hlink>
          <a:srgbClr val="00CC99"/>
        </a:hlink>
        <a:folHlink>
          <a:srgbClr val="0099CC"/>
        </a:folHlink>
      </a:clrScheme>
      <a:clrMap bg1="lt1" tx1="dk1" bg2="lt2" tx2="dk2" accent1="accent1" accent2="accent2" accent3="accent3" accent4="accent4" accent5="accent5" accent6="accent6" hlink="hlink" folHlink="folHlink"/>
    </a:extraClrScheme>
    <a:extraClrScheme>
      <a:clrScheme name="Rand 3">
        <a:dk1>
          <a:srgbClr val="000000"/>
        </a:dk1>
        <a:lt1>
          <a:srgbClr val="FFFFFF"/>
        </a:lt1>
        <a:dk2>
          <a:srgbClr val="000000"/>
        </a:dk2>
        <a:lt2>
          <a:srgbClr val="393939"/>
        </a:lt2>
        <a:accent1>
          <a:srgbClr val="B2B2B2"/>
        </a:accent1>
        <a:accent2>
          <a:srgbClr val="868686"/>
        </a:accent2>
        <a:accent3>
          <a:srgbClr val="FFFFFF"/>
        </a:accent3>
        <a:accent4>
          <a:srgbClr val="000000"/>
        </a:accent4>
        <a:accent5>
          <a:srgbClr val="D5D5D5"/>
        </a:accent5>
        <a:accent6>
          <a:srgbClr val="797979"/>
        </a:accent6>
        <a:hlink>
          <a:srgbClr val="5F5F5F"/>
        </a:hlink>
        <a:folHlink>
          <a:srgbClr val="DDDDDD"/>
        </a:folHlink>
      </a:clrScheme>
      <a:clrMap bg1="lt1" tx1="dk1" bg2="lt2" tx2="dk2" accent1="accent1" accent2="accent2" accent3="accent3" accent4="accent4" accent5="accent5" accent6="accent6" hlink="hlink" folHlink="folHlink"/>
    </a:extraClrScheme>
    <a:extraClrScheme>
      <a:clrScheme name="Rand 4">
        <a:dk1>
          <a:srgbClr val="000000"/>
        </a:dk1>
        <a:lt1>
          <a:srgbClr val="FFFFFF"/>
        </a:lt1>
        <a:dk2>
          <a:srgbClr val="660033"/>
        </a:dk2>
        <a:lt2>
          <a:srgbClr val="FFFF66"/>
        </a:lt2>
        <a:accent1>
          <a:srgbClr val="FF0033"/>
        </a:accent1>
        <a:accent2>
          <a:srgbClr val="CC6600"/>
        </a:accent2>
        <a:accent3>
          <a:srgbClr val="B8AAAD"/>
        </a:accent3>
        <a:accent4>
          <a:srgbClr val="DADADA"/>
        </a:accent4>
        <a:accent5>
          <a:srgbClr val="FFAAAD"/>
        </a:accent5>
        <a:accent6>
          <a:srgbClr val="B95C00"/>
        </a:accent6>
        <a:hlink>
          <a:srgbClr val="999933"/>
        </a:hlink>
        <a:folHlink>
          <a:srgbClr val="A50021"/>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tema">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tema">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36AED0358AF8A74BAB54875D37CE32E7" ma:contentTypeVersion="13" ma:contentTypeDescription="Create a new document." ma:contentTypeScope="" ma:versionID="8435ac3986327f9e06b7a38a0feb6d2a">
  <xsd:schema xmlns:xsd="http://www.w3.org/2001/XMLSchema" xmlns:xs="http://www.w3.org/2001/XMLSchema" xmlns:p="http://schemas.microsoft.com/office/2006/metadata/properties" xmlns:ns3="f823e06f-8243-4ec0-9676-c70b7e4c527a" xmlns:ns4="09a6ae07-3695-4dca-a5fe-6a2b6cac3c73" targetNamespace="http://schemas.microsoft.com/office/2006/metadata/properties" ma:root="true" ma:fieldsID="18fde83fb6180408537df7d3ab67c7fe" ns3:_="" ns4:_="">
    <xsd:import namespace="f823e06f-8243-4ec0-9676-c70b7e4c527a"/>
    <xsd:import namespace="09a6ae07-3695-4dca-a5fe-6a2b6cac3c73"/>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DateTaken" minOccurs="0"/>
                <xsd:element ref="ns4:MediaServiceAutoTags" minOccurs="0"/>
                <xsd:element ref="ns4:MediaServiceOCR" minOccurs="0"/>
                <xsd:element ref="ns4:MediaServiceLocation" minOccurs="0"/>
                <xsd:element ref="ns4:MediaServiceAutoKeyPoints" minOccurs="0"/>
                <xsd:element ref="ns4:MediaServiceKeyPoints" minOccurs="0"/>
                <xsd:element ref="ns4:MediaServiceGenerationTime" minOccurs="0"/>
                <xsd:element ref="ns4: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823e06f-8243-4ec0-9676-c70b7e4c527a"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SharingHintHash" ma:index="10" nillable="true" ma:displayName="Sharing Hint Hash" ma:description=""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09a6ae07-3695-4dca-a5fe-6a2b6cac3c73" elementFormDefault="qualified">
    <xsd:import namespace="http://schemas.microsoft.com/office/2006/documentManagement/types"/>
    <xsd:import namespace="http://schemas.microsoft.com/office/infopath/2007/PartnerControls"/>
    <xsd:element name="MediaServiceMetadata" ma:index="11" nillable="true" ma:displayName="MediaServiceMetadata" ma:description="" ma:hidden="true" ma:internalName="MediaServiceMetadata" ma:readOnly="true">
      <xsd:simpleType>
        <xsd:restriction base="dms:Note"/>
      </xsd:simpleType>
    </xsd:element>
    <xsd:element name="MediaServiceFastMetadata" ma:index="12" nillable="true" ma:displayName="MediaServiceFastMetadata" ma:description="" ma:hidden="true" ma:internalName="MediaServiceFastMetadata" ma:readOnly="true">
      <xsd:simpleType>
        <xsd:restriction base="dms:Note"/>
      </xsd:simpleType>
    </xsd:element>
    <xsd:element name="MediaServiceDateTaken" ma:index="13" nillable="true" ma:displayName="MediaServiceDateTaken" ma:description="" ma:hidden="true" ma:internalName="MediaServiceDateTaken" ma:readOnly="true">
      <xsd:simpleType>
        <xsd:restriction base="dms:Text"/>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Location" ma:index="16" nillable="true" ma:displayName="Location" ma:internalName="MediaServiceLocation"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F468CCD-B1F6-4AF9-A8F6-240FCD0E50E4}">
  <ds:schemaRefs>
    <ds:schemaRef ds:uri="09a6ae07-3695-4dca-a5fe-6a2b6cac3c73"/>
    <ds:schemaRef ds:uri="f823e06f-8243-4ec0-9676-c70b7e4c527a"/>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08803133-9B8A-4371-9D4D-D91D14101C8C}">
  <ds:schemaRefs>
    <ds:schemaRef ds:uri="09a6ae07-3695-4dca-a5fe-6a2b6cac3c73"/>
    <ds:schemaRef ds:uri="f823e06f-8243-4ec0-9676-c70b7e4c527a"/>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45DCD0E3-15A8-40DB-A5CA-052345808CC5}">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0</TotalTime>
  <Words>3339</Words>
  <Application>Microsoft Office PowerPoint</Application>
  <PresentationFormat>On-screen Show (4:3)</PresentationFormat>
  <Paragraphs>207</Paragraphs>
  <Slides>18</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18</vt:i4>
      </vt:variant>
    </vt:vector>
  </HeadingPairs>
  <TitlesOfParts>
    <vt:vector size="27" baseType="lpstr">
      <vt:lpstr>Monotype Sorts</vt:lpstr>
      <vt:lpstr>PMingLiU</vt:lpstr>
      <vt:lpstr>Arial</vt:lpstr>
      <vt:lpstr>Calibri</vt:lpstr>
      <vt:lpstr>Courier New</vt:lpstr>
      <vt:lpstr>Symbol</vt:lpstr>
      <vt:lpstr>Times New Roman</vt:lpstr>
      <vt:lpstr>Wingdings</vt:lpstr>
      <vt:lpstr>Rand</vt:lpstr>
      <vt:lpstr>ICDE reference list: Overview Website: https://projectportal.afconsult.com/ProjectPortal/icde</vt:lpstr>
      <vt:lpstr>ICDE Event General Coding Guidelines </vt:lpstr>
      <vt:lpstr>    ICDE reference list, https://www.oecd-nea.org/nsd/docs/indexcsni.html </vt:lpstr>
      <vt:lpstr>Scope of Topical analysis</vt:lpstr>
      <vt:lpstr>Short description of the ICDE topical reports</vt:lpstr>
      <vt:lpstr>External Environmental Factors</vt:lpstr>
      <vt:lpstr>Diesel events Affecting Entire Exposed Population</vt:lpstr>
      <vt:lpstr>CCFs due to Plant Modifications</vt:lpstr>
      <vt:lpstr>Provision against CCFs by Improving Testing</vt:lpstr>
      <vt:lpstr>Multi-Unit CCF Events</vt:lpstr>
      <vt:lpstr>Inter-system dependencies</vt:lpstr>
      <vt:lpstr>Pre initiator Human Failure Events </vt:lpstr>
      <vt:lpstr>Topical report in preparation –  Safety culture Events </vt:lpstr>
      <vt:lpstr>Topical report in preparation –  Draft: Quantification guidance and data interpretation</vt:lpstr>
      <vt:lpstr>Topical report in preparation –  To be drafted</vt:lpstr>
      <vt:lpstr>PowerPoint Presentation</vt:lpstr>
      <vt:lpstr>    ICDE reference list, https://www.oecd-nea.org/nsd/docs/indexcsni.html</vt:lpstr>
      <vt:lpstr>   Recent final manuscripts to be published</vt:lpstr>
    </vt:vector>
  </TitlesOfParts>
  <Company>ES-Kraftkällan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Bild 1</dc:title>
  <dc:creator>Preferred Customer</dc:creator>
  <cp:lastModifiedBy>Gunnar Johansson</cp:lastModifiedBy>
  <cp:revision>59</cp:revision>
  <cp:lastPrinted>2016-04-11T12:27:31Z</cp:lastPrinted>
  <dcterms:created xsi:type="dcterms:W3CDTF">2006-09-25T22:00:10Z</dcterms:created>
  <dcterms:modified xsi:type="dcterms:W3CDTF">2026-05-18T14:07:41Z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0x01010036AED0358AF8A74BAB54875D37CE32E7</vt:lpwstr>
  </property>
</Properties>
</file>